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4"/>
    <p:sldMasterId id="2147483688" r:id="rId5"/>
    <p:sldMasterId id="214748368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y="5143500" cx="9144000"/>
  <p:notesSz cx="6858000" cy="9144000"/>
  <p:embeddedFontLst>
    <p:embeddedFont>
      <p:font typeface="Raleway"/>
      <p:regular r:id="rId56"/>
      <p:bold r:id="rId57"/>
      <p:italic r:id="rId58"/>
      <p:boldItalic r:id="rId59"/>
    </p:embeddedFont>
    <p:embeddedFont>
      <p:font typeface="Roboto Thin"/>
      <p:regular r:id="rId60"/>
      <p:bold r:id="rId61"/>
      <p:italic r:id="rId62"/>
      <p:boldItalic r:id="rId63"/>
    </p:embeddedFont>
    <p:embeddedFont>
      <p:font typeface="Roboto Medium"/>
      <p:regular r:id="rId64"/>
      <p:bold r:id="rId65"/>
      <p:italic r:id="rId66"/>
      <p:boldItalic r:id="rId67"/>
    </p:embeddedFont>
    <p:embeddedFont>
      <p:font typeface="Raleway Medium"/>
      <p:regular r:id="rId68"/>
      <p:bold r:id="rId69"/>
      <p:italic r:id="rId70"/>
      <p:boldItalic r:id="rId71"/>
    </p:embeddedFont>
    <p:embeddedFont>
      <p:font typeface="Helvetica Neue"/>
      <p:regular r:id="rId72"/>
      <p:bold r:id="rId73"/>
      <p:italic r:id="rId74"/>
      <p:boldItalic r:id="rId75"/>
    </p:embeddedFont>
    <p:embeddedFont>
      <p:font typeface="Libre Franklin"/>
      <p:regular r:id="rId76"/>
      <p:bold r:id="rId77"/>
      <p:italic r:id="rId78"/>
      <p:boldItalic r:id="rId79"/>
    </p:embeddedFont>
    <p:embeddedFont>
      <p:font typeface="Roboto"/>
      <p:regular r:id="rId80"/>
      <p:bold r:id="rId81"/>
      <p:italic r:id="rId82"/>
      <p:boldItalic r:id="rId83"/>
    </p:embeddedFont>
    <p:embeddedFont>
      <p:font typeface="Playfair Display"/>
      <p:regular r:id="rId84"/>
      <p:bold r:id="rId85"/>
      <p:italic r:id="rId86"/>
      <p:boldItalic r:id="rId87"/>
    </p:embeddedFont>
    <p:embeddedFont>
      <p:font typeface="Lato"/>
      <p:regular r:id="rId88"/>
      <p:bold r:id="rId89"/>
      <p:italic r:id="rId90"/>
      <p:boldItalic r:id="rId91"/>
    </p:embeddedFont>
    <p:embeddedFont>
      <p:font typeface="Cabin"/>
      <p:regular r:id="rId92"/>
      <p:bold r:id="rId93"/>
      <p:italic r:id="rId94"/>
      <p:boldItalic r:id="rId95"/>
    </p:embeddedFont>
    <p:embeddedFont>
      <p:font typeface="Raleway Light"/>
      <p:regular r:id="rId96"/>
      <p:bold r:id="rId97"/>
      <p:italic r:id="rId98"/>
      <p:boldItalic r:id="rId99"/>
    </p:embeddedFont>
    <p:embeddedFont>
      <p:font typeface="Gill Sans"/>
      <p:regular r:id="rId100"/>
      <p:bold r:id="rId10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1" Type="http://schemas.openxmlformats.org/officeDocument/2006/relationships/font" Target="fonts/GillSans-bold.fntdata"/><Relationship Id="rId100" Type="http://schemas.openxmlformats.org/officeDocument/2006/relationships/font" Target="fonts/GillSans-regular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Cabin-boldItalic.fntdata"/><Relationship Id="rId94" Type="http://schemas.openxmlformats.org/officeDocument/2006/relationships/font" Target="fonts/Cabin-italic.fntdata"/><Relationship Id="rId97" Type="http://schemas.openxmlformats.org/officeDocument/2006/relationships/font" Target="fonts/RalewayLight-bold.fntdata"/><Relationship Id="rId96" Type="http://schemas.openxmlformats.org/officeDocument/2006/relationships/font" Target="fonts/RalewayLight-regular.fntdata"/><Relationship Id="rId11" Type="http://schemas.openxmlformats.org/officeDocument/2006/relationships/slide" Target="slides/slide4.xml"/><Relationship Id="rId99" Type="http://schemas.openxmlformats.org/officeDocument/2006/relationships/font" Target="fonts/RalewayLight-boldItalic.fntdata"/><Relationship Id="rId10" Type="http://schemas.openxmlformats.org/officeDocument/2006/relationships/slide" Target="slides/slide3.xml"/><Relationship Id="rId98" Type="http://schemas.openxmlformats.org/officeDocument/2006/relationships/font" Target="fonts/RalewayLight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font" Target="fonts/Lato-boldItalic.fntdata"/><Relationship Id="rId90" Type="http://schemas.openxmlformats.org/officeDocument/2006/relationships/font" Target="fonts/Lato-italic.fntdata"/><Relationship Id="rId93" Type="http://schemas.openxmlformats.org/officeDocument/2006/relationships/font" Target="fonts/Cabin-bold.fntdata"/><Relationship Id="rId92" Type="http://schemas.openxmlformats.org/officeDocument/2006/relationships/font" Target="fonts/Cabin-regular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font" Target="fonts/PlayfairDisplay-regular.fntdata"/><Relationship Id="rId83" Type="http://schemas.openxmlformats.org/officeDocument/2006/relationships/font" Target="fonts/Roboto-boldItalic.fntdata"/><Relationship Id="rId86" Type="http://schemas.openxmlformats.org/officeDocument/2006/relationships/font" Target="fonts/PlayfairDisplay-italic.fntdata"/><Relationship Id="rId85" Type="http://schemas.openxmlformats.org/officeDocument/2006/relationships/font" Target="fonts/PlayfairDisplay-bold.fntdata"/><Relationship Id="rId88" Type="http://schemas.openxmlformats.org/officeDocument/2006/relationships/font" Target="fonts/Lato-regular.fntdata"/><Relationship Id="rId87" Type="http://schemas.openxmlformats.org/officeDocument/2006/relationships/font" Target="fonts/PlayfairDisplay-boldItalic.fntdata"/><Relationship Id="rId89" Type="http://schemas.openxmlformats.org/officeDocument/2006/relationships/font" Target="fonts/Lato-bold.fntdata"/><Relationship Id="rId80" Type="http://schemas.openxmlformats.org/officeDocument/2006/relationships/font" Target="fonts/Roboto-regular.fntdata"/><Relationship Id="rId82" Type="http://schemas.openxmlformats.org/officeDocument/2006/relationships/font" Target="fonts/Roboto-italic.fntdata"/><Relationship Id="rId81" Type="http://schemas.openxmlformats.org/officeDocument/2006/relationships/font" Target="fonts/Roboto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HelveticaNeue-bold.fntdata"/><Relationship Id="rId72" Type="http://schemas.openxmlformats.org/officeDocument/2006/relationships/font" Target="fonts/HelveticaNeue-regular.fntdata"/><Relationship Id="rId75" Type="http://schemas.openxmlformats.org/officeDocument/2006/relationships/font" Target="fonts/HelveticaNeue-boldItalic.fntdata"/><Relationship Id="rId74" Type="http://schemas.openxmlformats.org/officeDocument/2006/relationships/font" Target="fonts/HelveticaNeue-italic.fntdata"/><Relationship Id="rId77" Type="http://schemas.openxmlformats.org/officeDocument/2006/relationships/font" Target="fonts/LibreFranklin-bold.fntdata"/><Relationship Id="rId76" Type="http://schemas.openxmlformats.org/officeDocument/2006/relationships/font" Target="fonts/LibreFranklin-regular.fntdata"/><Relationship Id="rId79" Type="http://schemas.openxmlformats.org/officeDocument/2006/relationships/font" Target="fonts/LibreFranklin-boldItalic.fntdata"/><Relationship Id="rId78" Type="http://schemas.openxmlformats.org/officeDocument/2006/relationships/font" Target="fonts/LibreFranklin-italic.fntdata"/><Relationship Id="rId71" Type="http://schemas.openxmlformats.org/officeDocument/2006/relationships/font" Target="fonts/RalewayMedium-boldItalic.fntdata"/><Relationship Id="rId70" Type="http://schemas.openxmlformats.org/officeDocument/2006/relationships/font" Target="fonts/RalewayMedium-italic.fntdata"/><Relationship Id="rId62" Type="http://schemas.openxmlformats.org/officeDocument/2006/relationships/font" Target="fonts/RobotoThin-italic.fntdata"/><Relationship Id="rId61" Type="http://schemas.openxmlformats.org/officeDocument/2006/relationships/font" Target="fonts/RobotoThin-bold.fntdata"/><Relationship Id="rId64" Type="http://schemas.openxmlformats.org/officeDocument/2006/relationships/font" Target="fonts/RobotoMedium-regular.fntdata"/><Relationship Id="rId63" Type="http://schemas.openxmlformats.org/officeDocument/2006/relationships/font" Target="fonts/RobotoThin-boldItalic.fntdata"/><Relationship Id="rId66" Type="http://schemas.openxmlformats.org/officeDocument/2006/relationships/font" Target="fonts/RobotoMedium-italic.fntdata"/><Relationship Id="rId65" Type="http://schemas.openxmlformats.org/officeDocument/2006/relationships/font" Target="fonts/RobotoMedium-bold.fntdata"/><Relationship Id="rId68" Type="http://schemas.openxmlformats.org/officeDocument/2006/relationships/font" Target="fonts/RalewayMedium-regular.fntdata"/><Relationship Id="rId67" Type="http://schemas.openxmlformats.org/officeDocument/2006/relationships/font" Target="fonts/RobotoMedium-boldItalic.fntdata"/><Relationship Id="rId60" Type="http://schemas.openxmlformats.org/officeDocument/2006/relationships/font" Target="fonts/RobotoThin-regular.fntdata"/><Relationship Id="rId69" Type="http://schemas.openxmlformats.org/officeDocument/2006/relationships/font" Target="fonts/RalewayMedium-bold.fntdata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font" Target="fonts/Raleway-bold.fntdata"/><Relationship Id="rId56" Type="http://schemas.openxmlformats.org/officeDocument/2006/relationships/font" Target="fonts/Raleway-regular.fntdata"/><Relationship Id="rId59" Type="http://schemas.openxmlformats.org/officeDocument/2006/relationships/font" Target="fonts/Raleway-boldItalic.fntdata"/><Relationship Id="rId58" Type="http://schemas.openxmlformats.org/officeDocument/2006/relationships/font" Target="fonts/Raleway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7ba42406ef_0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27ba42406ef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23547be73_0_4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Narrow AI can included augmented intelligence. Narrow (or weak) AI focuses on a simple task (e.g., virtual assistants are an example of narrow AI).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Supervised vs. unsupervised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"/>
              <a:t>Supervised learning</a:t>
            </a:r>
            <a:r>
              <a:rPr lang="en"/>
              <a:t> infers a function from labeled training data. This training data consisting of a set of training examples to map an input to an output based on example input-output pairs.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"/>
              <a:t>Unsupervised learning</a:t>
            </a:r>
            <a:endParaRPr b="1"/>
          </a:p>
        </p:txBody>
      </p:sp>
      <p:sp>
        <p:nvSpPr>
          <p:cNvPr id="239" name="Google Shape;239;g3323547be73_0_4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323547be73_0_5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3323547be73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323547be73_0_5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3323547be73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323547be73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g3323547be73_0_461:notes"/>
          <p:cNvSpPr/>
          <p:nvPr>
            <p:ph idx="2" type="sldImg"/>
          </p:nvPr>
        </p:nvSpPr>
        <p:spPr>
          <a:xfrm>
            <a:off x="380545" y="685800"/>
            <a:ext cx="6096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23547be73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g3323547be73_0_657:notes"/>
          <p:cNvSpPr/>
          <p:nvPr>
            <p:ph idx="2" type="sldImg"/>
          </p:nvPr>
        </p:nvSpPr>
        <p:spPr>
          <a:xfrm>
            <a:off x="380545" y="685800"/>
            <a:ext cx="6096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23547be73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g3323547be73_0_878:notes"/>
          <p:cNvSpPr/>
          <p:nvPr>
            <p:ph idx="2" type="sldImg"/>
          </p:nvPr>
        </p:nvSpPr>
        <p:spPr>
          <a:xfrm>
            <a:off x="380545" y="685800"/>
            <a:ext cx="6096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323547be73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323547be73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23547be73_0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323547be73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323547be73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323547be73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23547be73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23547be73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23547be73_0_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323547be73_0_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323547be73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323547be73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jump to using AI if you don’t need to. Companies and organizations will lose billions and have reputational damage, legal liability if AI is adopted in the absence of a sound responsible AI governance strategy. Prioritization is a key component of responsible innovation. Who is your #1 priority in your organization?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Consumer!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23547be73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323547be73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323547be73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323547be73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23547be7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323547be7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Each of your organizations are defined by values and behaviors.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Appropriateness - </a:t>
            </a:r>
            <a:r>
              <a:rPr lang="en">
                <a:solidFill>
                  <a:schemeClr val="dk1"/>
                </a:solidFill>
              </a:rPr>
              <a:t>Do you REALLY need to use AI? Do the costs (financial, 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Ethical integrity </a:t>
            </a:r>
            <a:r>
              <a:rPr lang="en">
                <a:solidFill>
                  <a:schemeClr val="dk1"/>
                </a:solidFill>
              </a:rPr>
              <a:t>involves upholding moral principles in all actions, particularly in the process of innovation. This can range from fair labor practices to user data protection.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Social Responsibility</a:t>
            </a:r>
            <a:r>
              <a:rPr lang="en">
                <a:solidFill>
                  <a:schemeClr val="dk1"/>
                </a:solidFill>
              </a:rPr>
              <a:t>: The innovation process should aim to benefit society at large, including underserved or marginalized communities.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Inclusivity and Diversity: </a:t>
            </a:r>
            <a:r>
              <a:rPr lang="en">
                <a:solidFill>
                  <a:schemeClr val="dk1"/>
                </a:solidFill>
              </a:rPr>
              <a:t>A commitment to including a diverse range of perspectives in the innovation process, which can lead to more robust and widely applicable solutions. Having this as a core value will inform behaviors that support development of products and services that meet the needs of your consumer!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Transparency and Accountability: </a:t>
            </a:r>
            <a:r>
              <a:rPr lang="en">
                <a:solidFill>
                  <a:schemeClr val="dk1"/>
                </a:solidFill>
              </a:rPr>
              <a:t>Innovators should be open about their methods, the potential risks of their technologies, and be held accountable for the impacts.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Sustainability: </a:t>
            </a:r>
            <a:r>
              <a:rPr lang="en">
                <a:solidFill>
                  <a:schemeClr val="dk1"/>
                </a:solidFill>
              </a:rPr>
              <a:t>Innovations should be created with long-term sustainability in mind, considering not just economic viability but also environmental impact.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39a7bad581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39a7bad581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(jess)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OECD Recommendation on Artificial Intelligence, 2019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GPAI builds off of that, promotes research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G7 developing a code of conduct for AI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UN Roadmap for digital cooperation and new High-Level Advisory Body on Artificial Intelligence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TTC Joint Roadmap on Evaluation and Measurement Tools for Trustworthy AI and Risk Management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OECD Recommendation on Artificial Intelligence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39a7bad581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39a7bad581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3a67b0356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3a67b0356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39a7bad581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39a7bad581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https://www.bclplaw.com/en-US/events-insights-news/us-state-by-state-artificial-intelligence-legislation-snapshot.html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323547be73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323547be73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39a7bad58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339a7bad5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23547be73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23547be73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39a7bad58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39a7bad58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39a7bad581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39a7bad581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9a7bad581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39a7bad581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323547be73_0_9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323547be73_0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db4aa645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4db4aa645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323547be73_0_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323547be73_0_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323547be73_0_9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323547be73_0_9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323547be73_0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323547be73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323547be73_0_9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323547be73_0_9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323547be73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323547be73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9a7bad581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9a7bad581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323547be73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323547be73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4db4aa645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4db4aa645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4db4aa645a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4db4aa645a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39a7bad581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39a7bad581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7ba42406ef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7ba42406ef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39a7bad581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39a7bad581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323547be73_0_8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323547be73_0_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4db4aa645a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4db4aa645a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4248eced3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4248eced3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9a7bad581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39a7bad581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a67b035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a67b035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23547be73_0_4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3323547be73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GenAI is the shiny, advanced tool that we all find mesmerizing. BUT! It is unlikely to be the AI tool you need to solve your biggest problems.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3323547be73_0_4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323547be73_0_4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3323547be73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23547be73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23547be73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Everyone is looking at adopting generative AI tools. This is like the phrase “When you walk around with a hammer everything looks like a nail.” If you only think about GenAI in your toolbox, you will try to apply it inappropriately. This will result in financial, reputational, and legal risks.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Playfair Display"/>
              <a:buNone/>
              <a:defRPr sz="26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457200" y="1200151"/>
            <a:ext cx="8229600" cy="3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Char char="●"/>
              <a:defRPr>
                <a:latin typeface="Raleway Light"/>
                <a:ea typeface="Raleway Light"/>
                <a:cs typeface="Raleway Light"/>
                <a:sym typeface="Raleway Light"/>
              </a:defRPr>
            </a:lvl1pPr>
            <a:lvl2pPr indent="-4064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○"/>
              <a:defRPr>
                <a:latin typeface="Raleway Light"/>
                <a:ea typeface="Raleway Light"/>
                <a:cs typeface="Raleway Light"/>
                <a:sym typeface="Raleway Light"/>
              </a:defRPr>
            </a:lvl2pPr>
            <a:lvl3pPr indent="-3810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■"/>
              <a:defRPr>
                <a:latin typeface="Raleway Light"/>
                <a:ea typeface="Raleway Light"/>
                <a:cs typeface="Raleway Light"/>
                <a:sym typeface="Raleway Light"/>
              </a:defRPr>
            </a:lvl3pPr>
            <a:lvl4pPr indent="-3556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●"/>
              <a:defRPr>
                <a:latin typeface="Raleway Light"/>
                <a:ea typeface="Raleway Light"/>
                <a:cs typeface="Raleway Light"/>
                <a:sym typeface="Raleway Light"/>
              </a:defRPr>
            </a:lvl4pPr>
            <a:lvl5pPr indent="-3556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○"/>
              <a:defRPr>
                <a:latin typeface="Raleway Light"/>
                <a:ea typeface="Raleway Light"/>
                <a:cs typeface="Raleway Light"/>
                <a:sym typeface="Raleway Light"/>
              </a:defRPr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08675" y="4232825"/>
            <a:ext cx="1673599" cy="4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6" name="Google Shape;6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0" y="276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1"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5" name="Google Shape;85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3" name="Google Shape;93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4" name="Google Shape;94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Playfair Display"/>
              <a:buNone/>
              <a:defRPr sz="26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p27"/>
          <p:cNvSpPr txBox="1"/>
          <p:nvPr>
            <p:ph idx="1" type="body"/>
          </p:nvPr>
        </p:nvSpPr>
        <p:spPr>
          <a:xfrm>
            <a:off x="457200" y="1200151"/>
            <a:ext cx="8229600" cy="3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Char char="●"/>
              <a:defRPr>
                <a:latin typeface="Raleway Light"/>
                <a:ea typeface="Raleway Light"/>
                <a:cs typeface="Raleway Light"/>
                <a:sym typeface="Raleway Light"/>
              </a:defRPr>
            </a:lvl1pPr>
            <a:lvl2pPr indent="-4064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○"/>
              <a:defRPr>
                <a:latin typeface="Raleway Light"/>
                <a:ea typeface="Raleway Light"/>
                <a:cs typeface="Raleway Light"/>
                <a:sym typeface="Raleway Light"/>
              </a:defRPr>
            </a:lvl2pPr>
            <a:lvl3pPr indent="-3810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■"/>
              <a:defRPr>
                <a:latin typeface="Raleway Light"/>
                <a:ea typeface="Raleway Light"/>
                <a:cs typeface="Raleway Light"/>
                <a:sym typeface="Raleway Light"/>
              </a:defRPr>
            </a:lvl3pPr>
            <a:lvl4pPr indent="-3556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●"/>
              <a:defRPr>
                <a:latin typeface="Raleway Light"/>
                <a:ea typeface="Raleway Light"/>
                <a:cs typeface="Raleway Light"/>
                <a:sym typeface="Raleway Light"/>
              </a:defRPr>
            </a:lvl4pPr>
            <a:lvl5pPr indent="-3556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○"/>
              <a:defRPr>
                <a:latin typeface="Raleway Light"/>
                <a:ea typeface="Raleway Light"/>
                <a:cs typeface="Raleway Light"/>
                <a:sym typeface="Raleway Light"/>
              </a:defRPr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8" name="Google Shape;108;p2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08675" y="4232825"/>
            <a:ext cx="1673599" cy="4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8" name="Google Shape;118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9" name="Google Shape;11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2" name="Google Shape;12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5" name="Google Shape;12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" name="Google Shape;12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0" name="Google Shape;130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1" name="Google Shape;13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4"/>
          <p:cNvCxnSpPr/>
          <p:nvPr/>
        </p:nvCxnSpPr>
        <p:spPr>
          <a:xfrm>
            <a:off x="3597300" y="1045450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4" name="Google Shape;13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7" name="Google Shape;137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8" name="Google Shape;13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1" name="Google Shape;14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5" name="Google Shape;145;p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6" name="Google Shape;146;p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50" name="Google Shape;15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4" name="Google Shape;15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2 Content">
  <p:cSld name="Red/Gray 2 Content">
    <p:bg>
      <p:bgPr>
        <a:solidFill>
          <a:srgbClr val="E7E7E5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1"/>
          <p:cNvSpPr txBox="1"/>
          <p:nvPr>
            <p:ph idx="1" type="body"/>
          </p:nvPr>
        </p:nvSpPr>
        <p:spPr>
          <a:xfrm>
            <a:off x="686104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•"/>
              <a:defRPr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–"/>
              <a:defRPr i="0" sz="14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»"/>
              <a:defRPr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1" name="Google Shape;161;p41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62" name="Google Shape;162;p41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63" name="Google Shape;163;p41"/>
          <p:cNvSpPr txBox="1"/>
          <p:nvPr>
            <p:ph idx="12" type="sldNum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41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Gill Sans"/>
              <a:buNone/>
              <a:defRPr i="0" sz="2400" u="none" cap="none" strike="noStrik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Playfair Display"/>
              <a:buNone/>
              <a:defRPr sz="26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" name="Google Shape;167;p42"/>
          <p:cNvSpPr txBox="1"/>
          <p:nvPr>
            <p:ph idx="1" type="body"/>
          </p:nvPr>
        </p:nvSpPr>
        <p:spPr>
          <a:xfrm>
            <a:off x="457200" y="1200151"/>
            <a:ext cx="8229600" cy="3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Char char="●"/>
              <a:defRPr>
                <a:latin typeface="Raleway Light"/>
                <a:ea typeface="Raleway Light"/>
                <a:cs typeface="Raleway Light"/>
                <a:sym typeface="Raleway Light"/>
              </a:defRPr>
            </a:lvl1pPr>
            <a:lvl2pPr indent="-4064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○"/>
              <a:defRPr>
                <a:latin typeface="Raleway Light"/>
                <a:ea typeface="Raleway Light"/>
                <a:cs typeface="Raleway Light"/>
                <a:sym typeface="Raleway Light"/>
              </a:defRPr>
            </a:lvl2pPr>
            <a:lvl3pPr indent="-3810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■"/>
              <a:defRPr>
                <a:latin typeface="Raleway Light"/>
                <a:ea typeface="Raleway Light"/>
                <a:cs typeface="Raleway Light"/>
                <a:sym typeface="Raleway Light"/>
              </a:defRPr>
            </a:lvl3pPr>
            <a:lvl4pPr indent="-3556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●"/>
              <a:defRPr>
                <a:latin typeface="Raleway Light"/>
                <a:ea typeface="Raleway Light"/>
                <a:cs typeface="Raleway Light"/>
                <a:sym typeface="Raleway Light"/>
              </a:defRPr>
            </a:lvl4pPr>
            <a:lvl5pPr indent="-3556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○"/>
              <a:defRPr>
                <a:latin typeface="Raleway Light"/>
                <a:ea typeface="Raleway Light"/>
                <a:cs typeface="Raleway Light"/>
                <a:sym typeface="Raleway Light"/>
              </a:defRPr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indent="-34290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indent="-34290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indent="-34290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8" name="Google Shape;168;p4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4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70" name="Google Shape;170;p4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08675" y="4232825"/>
            <a:ext cx="1673599" cy="4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fair Display"/>
              <a:buNone/>
              <a:defRPr b="1" sz="3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Medium"/>
              <a:buChar char="●"/>
              <a:defRPr sz="18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○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■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●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○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■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●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○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■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/>
        </p:txBody>
      </p:sp>
      <p:sp>
        <p:nvSpPr>
          <p:cNvPr id="115" name="Google Shape;11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5" Type="http://schemas.openxmlformats.org/officeDocument/2006/relationships/image" Target="../media/image40.png"/><Relationship Id="rId6" Type="http://schemas.openxmlformats.org/officeDocument/2006/relationships/image" Target="../media/image18.png"/><Relationship Id="rId7" Type="http://schemas.openxmlformats.org/officeDocument/2006/relationships/image" Target="../media/image25.png"/><Relationship Id="rId8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48.png"/><Relationship Id="rId6" Type="http://schemas.openxmlformats.org/officeDocument/2006/relationships/hyperlink" Target="https://www.techbetter.ai/post/how-to-keep-track-of-ai-laws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drive.google.com/file/d/1zSRPnFzbqKYbatcxkotUi2abk1rP2rpm/view" TargetMode="External"/><Relationship Id="rId4" Type="http://schemas.openxmlformats.org/officeDocument/2006/relationships/image" Target="../media/image2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27.png"/><Relationship Id="rId7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5" Type="http://schemas.openxmlformats.org/officeDocument/2006/relationships/image" Target="../media/image3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 txBox="1"/>
          <p:nvPr>
            <p:ph idx="4294967295" type="subTitle"/>
          </p:nvPr>
        </p:nvSpPr>
        <p:spPr>
          <a:xfrm>
            <a:off x="73025" y="1121600"/>
            <a:ext cx="914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State AI Governance </a:t>
            </a:r>
            <a:endParaRPr b="1" sz="4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Strategies &amp; Tools</a:t>
            </a:r>
            <a:endParaRPr b="1" sz="4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7" name="Google Shape;177;p43"/>
          <p:cNvSpPr txBox="1"/>
          <p:nvPr>
            <p:ph type="title"/>
          </p:nvPr>
        </p:nvSpPr>
        <p:spPr>
          <a:xfrm>
            <a:off x="0" y="4301700"/>
            <a:ext cx="8665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2025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178" name="Google Shape;178;p43"/>
          <p:cNvSpPr txBox="1"/>
          <p:nvPr>
            <p:ph type="title"/>
          </p:nvPr>
        </p:nvSpPr>
        <p:spPr>
          <a:xfrm>
            <a:off x="303050" y="4171000"/>
            <a:ext cx="4719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Brandie Nonnecke, PhD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Director, CITRIS Policy Lab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Assoc. Research Professor, Goldman School of Public Policy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UC Berkeley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@BrandieNonnecke | nonnecke@berkeley.edu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179" name="Google Shape;179;p43"/>
          <p:cNvCxnSpPr/>
          <p:nvPr/>
        </p:nvCxnSpPr>
        <p:spPr>
          <a:xfrm>
            <a:off x="3597300" y="1102475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" name="Google Shape;180;p43"/>
          <p:cNvCxnSpPr/>
          <p:nvPr/>
        </p:nvCxnSpPr>
        <p:spPr>
          <a:xfrm>
            <a:off x="3597300" y="2571750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RTICLE ONE pittogramma+rete.eps" id="241" name="Google Shape;241;p52"/>
          <p:cNvSpPr/>
          <p:nvPr/>
        </p:nvSpPr>
        <p:spPr>
          <a:xfrm>
            <a:off x="-47719059" y="744142"/>
            <a:ext cx="35696131" cy="2921794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52"/>
          <p:cNvSpPr txBox="1"/>
          <p:nvPr>
            <p:ph idx="1" type="body"/>
          </p:nvPr>
        </p:nvSpPr>
        <p:spPr>
          <a:xfrm>
            <a:off x="311700" y="1152475"/>
            <a:ext cx="463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Machine learning (ML), the most commonly used form of AI, refers to a broad set of techniques that use data to create algorithms that are often used to predict outcomes. 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spcBef>
                <a:spcPts val="12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Supervised vs. Unsupervised ML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Deep Learning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Reinforcement Learning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52"/>
          <p:cNvSpPr/>
          <p:nvPr/>
        </p:nvSpPr>
        <p:spPr>
          <a:xfrm rot="8241653">
            <a:off x="5239503" y="775042"/>
            <a:ext cx="3594446" cy="3594446"/>
          </a:xfrm>
          <a:prstGeom prst="teardrop">
            <a:avLst>
              <a:gd fmla="val 100000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52"/>
          <p:cNvSpPr/>
          <p:nvPr/>
        </p:nvSpPr>
        <p:spPr>
          <a:xfrm rot="8241554">
            <a:off x="5493488" y="1372648"/>
            <a:ext cx="3086804" cy="3086804"/>
          </a:xfrm>
          <a:prstGeom prst="teardrop">
            <a:avLst>
              <a:gd fmla="val 100000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52"/>
          <p:cNvSpPr/>
          <p:nvPr/>
        </p:nvSpPr>
        <p:spPr>
          <a:xfrm rot="8241860">
            <a:off x="5831045" y="2167622"/>
            <a:ext cx="2411661" cy="2411661"/>
          </a:xfrm>
          <a:prstGeom prst="teardrop">
            <a:avLst>
              <a:gd fmla="val 100000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52"/>
          <p:cNvSpPr txBox="1"/>
          <p:nvPr/>
        </p:nvSpPr>
        <p:spPr>
          <a:xfrm>
            <a:off x="5735263" y="1042544"/>
            <a:ext cx="26031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Machine Learning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52"/>
          <p:cNvSpPr txBox="1"/>
          <p:nvPr/>
        </p:nvSpPr>
        <p:spPr>
          <a:xfrm>
            <a:off x="5915391" y="1736054"/>
            <a:ext cx="22428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Deep Learning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52"/>
          <p:cNvSpPr txBox="1"/>
          <p:nvPr/>
        </p:nvSpPr>
        <p:spPr>
          <a:xfrm>
            <a:off x="6075528" y="2513337"/>
            <a:ext cx="192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Generative AI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52"/>
          <p:cNvSpPr txBox="1"/>
          <p:nvPr>
            <p:ph idx="12" type="sldNum"/>
          </p:nvPr>
        </p:nvSpPr>
        <p:spPr>
          <a:xfrm>
            <a:off x="8600149" y="4853824"/>
            <a:ext cx="646500" cy="4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52"/>
          <p:cNvSpPr txBox="1"/>
          <p:nvPr/>
        </p:nvSpPr>
        <p:spPr>
          <a:xfrm>
            <a:off x="371475" y="350050"/>
            <a:ext cx="7410300" cy="4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77877"/>
              </a:buClr>
              <a:buSzPts val="2100"/>
              <a:buFont typeface="Calibri"/>
              <a:buNone/>
            </a:pPr>
            <a:r>
              <a:rPr b="1" lang="en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AI DEFINED BY COMPUTER SCIENCE</a:t>
            </a:r>
            <a:endParaRPr b="1"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1" name="Google Shape;251;p52"/>
          <p:cNvSpPr/>
          <p:nvPr/>
        </p:nvSpPr>
        <p:spPr>
          <a:xfrm rot="8241897">
            <a:off x="6180960" y="2998772"/>
            <a:ext cx="1711879" cy="1703383"/>
          </a:xfrm>
          <a:prstGeom prst="teardrop">
            <a:avLst>
              <a:gd fmla="val 100000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52"/>
          <p:cNvSpPr txBox="1"/>
          <p:nvPr/>
        </p:nvSpPr>
        <p:spPr>
          <a:xfrm>
            <a:off x="6075528" y="3436269"/>
            <a:ext cx="192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Foundation Models / General-Purpose AI Systems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3"/>
          <p:cNvSpPr txBox="1"/>
          <p:nvPr>
            <p:ph idx="1" type="body"/>
          </p:nvPr>
        </p:nvSpPr>
        <p:spPr>
          <a:xfrm>
            <a:off x="0" y="2104490"/>
            <a:ext cx="9144000" cy="16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MACHINE LEARNING</a:t>
            </a:r>
            <a:endParaRPr b="1" sz="4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58" name="Google Shape;258;p53"/>
          <p:cNvCxnSpPr/>
          <p:nvPr/>
        </p:nvCxnSpPr>
        <p:spPr>
          <a:xfrm>
            <a:off x="3587350" y="1726865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53"/>
          <p:cNvCxnSpPr/>
          <p:nvPr/>
        </p:nvCxnSpPr>
        <p:spPr>
          <a:xfrm>
            <a:off x="3587350" y="3069384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0" name="Google Shape;260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4"/>
          <p:cNvSpPr txBox="1"/>
          <p:nvPr>
            <p:ph idx="1" type="body"/>
          </p:nvPr>
        </p:nvSpPr>
        <p:spPr>
          <a:xfrm>
            <a:off x="311700" y="369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Supervised Machine Learning</a:t>
            </a:r>
            <a:endParaRPr sz="31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Unsupervised Machine Learning</a:t>
            </a:r>
            <a:endParaRPr sz="31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Reinforcement Learning</a:t>
            </a:r>
            <a:endParaRPr sz="31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Deep Learning</a:t>
            </a:r>
            <a:endParaRPr sz="31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Generative AI</a:t>
            </a:r>
            <a:endParaRPr sz="31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Foundation Models</a:t>
            </a:r>
            <a:endParaRPr sz="31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General-Purpose AI</a:t>
            </a:r>
            <a:endParaRPr sz="31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Frontier Models</a:t>
            </a:r>
            <a:endParaRPr sz="31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cxnSp>
        <p:nvCxnSpPr>
          <p:cNvPr id="266" name="Google Shape;266;p54"/>
          <p:cNvCxnSpPr/>
          <p:nvPr/>
        </p:nvCxnSpPr>
        <p:spPr>
          <a:xfrm>
            <a:off x="3597300" y="243900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54"/>
          <p:cNvCxnSpPr/>
          <p:nvPr/>
        </p:nvCxnSpPr>
        <p:spPr>
          <a:xfrm>
            <a:off x="3597300" y="4784753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"/>
          <p:cNvSpPr txBox="1"/>
          <p:nvPr>
            <p:ph idx="1" type="body"/>
          </p:nvPr>
        </p:nvSpPr>
        <p:spPr>
          <a:xfrm>
            <a:off x="311700" y="1152475"/>
            <a:ext cx="3973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600"/>
              <a:t>The United States’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National Artificial Intelligence Act of 2020 </a:t>
            </a:r>
            <a:r>
              <a:rPr lang="en" sz="1600"/>
              <a:t>defines 'Artificial Intelligence' (AI) as: 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br>
              <a:rPr lang="en" sz="1600"/>
            </a:br>
            <a:r>
              <a:rPr lang="en" sz="1600"/>
              <a:t>"A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machine-based system</a:t>
            </a:r>
            <a:r>
              <a:rPr lang="en" sz="1600"/>
              <a:t> that can, for a given set of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human-defined objectives,</a:t>
            </a:r>
            <a:r>
              <a:rPr lang="en" sz="1600"/>
              <a:t>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make predictions, recommendations</a:t>
            </a:r>
            <a:r>
              <a:rPr lang="en" sz="1600"/>
              <a:t> or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decisions influencing real or virtual environments.</a:t>
            </a:r>
            <a:r>
              <a:rPr lang="en" sz="1600"/>
              <a:t>”</a:t>
            </a:r>
            <a:endParaRPr i="0" sz="16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3" name="Google Shape;273;p55"/>
          <p:cNvSpPr txBox="1"/>
          <p:nvPr>
            <p:ph idx="1" type="body"/>
          </p:nvPr>
        </p:nvSpPr>
        <p:spPr>
          <a:xfrm>
            <a:off x="4514125" y="1177898"/>
            <a:ext cx="4035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600"/>
              <a:t>The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OECD</a:t>
            </a:r>
            <a:r>
              <a:rPr lang="en" sz="1600"/>
              <a:t> updated its definition of an ‘AI system’ in 2023 to the following: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600"/>
              <a:t>“An AI system is a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machine-based system </a:t>
            </a:r>
            <a:r>
              <a:rPr lang="en" sz="1600"/>
              <a:t>that, for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explicit or implicit objectives</a:t>
            </a:r>
            <a:r>
              <a:rPr lang="en" sz="1600"/>
              <a:t>,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infers</a:t>
            </a:r>
            <a:r>
              <a:rPr lang="en" sz="1600"/>
              <a:t>, from the input it receives, how to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generate outputs</a:t>
            </a:r>
            <a:r>
              <a:rPr lang="en" sz="1600"/>
              <a:t> such as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predictions</a:t>
            </a:r>
            <a:r>
              <a:rPr lang="en" sz="1600"/>
              <a:t>,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content, recommendations</a:t>
            </a:r>
            <a:r>
              <a:rPr lang="en" sz="1600"/>
              <a:t>, or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decisions</a:t>
            </a:r>
            <a:r>
              <a:rPr lang="en" sz="1600"/>
              <a:t> that can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influence physical or virtual environments</a:t>
            </a:r>
            <a:r>
              <a:rPr lang="en" sz="1600"/>
              <a:t>. Different AI systems vary in their levels of autonomy and adaptiveness after deployment.”</a:t>
            </a:r>
            <a:endParaRPr i="0" sz="16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4" name="Google Shape;27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SzPts val="1400"/>
              <a:buFont typeface="Cabin"/>
              <a:buNone/>
            </a:pPr>
            <a:r>
              <a:rPr b="1" lang="en"/>
              <a:t>AI DEFINED BY LAWS &amp; INSTITUTIONS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6"/>
          <p:cNvSpPr txBox="1"/>
          <p:nvPr>
            <p:ph idx="1" type="body"/>
          </p:nvPr>
        </p:nvSpPr>
        <p:spPr>
          <a:xfrm>
            <a:off x="806575" y="1189950"/>
            <a:ext cx="7313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600"/>
              <a:t>“an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engineered or machine-based system</a:t>
            </a:r>
            <a:r>
              <a:rPr lang="en" sz="1600"/>
              <a:t> that varies in its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level of autonomy</a:t>
            </a:r>
            <a:r>
              <a:rPr lang="en" sz="1600"/>
              <a:t> and that can, for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explicit</a:t>
            </a:r>
            <a:r>
              <a:rPr lang="en" sz="1600"/>
              <a:t> or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implicit objectives</a:t>
            </a:r>
            <a:r>
              <a:rPr lang="en" sz="1600"/>
              <a:t>, infer from the input it receives how to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generate outputs </a:t>
            </a:r>
            <a:r>
              <a:rPr lang="en" sz="1600"/>
              <a:t>that can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influence physical or virtual environments</a:t>
            </a:r>
            <a:r>
              <a:rPr lang="en" sz="1600"/>
              <a:t>.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600"/>
              <a:t>California Legal Definition of AI (AB-2885)</a:t>
            </a:r>
            <a:endParaRPr sz="1600"/>
          </a:p>
        </p:txBody>
      </p:sp>
      <p:sp>
        <p:nvSpPr>
          <p:cNvPr id="280" name="Google Shape;280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SzPts val="1400"/>
              <a:buFont typeface="Cabin"/>
              <a:buNone/>
            </a:pPr>
            <a:r>
              <a:rPr b="1" lang="en"/>
              <a:t>AI DEFINED BY LAWS &amp; INSTITUTIONS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7"/>
          <p:cNvSpPr txBox="1"/>
          <p:nvPr>
            <p:ph type="title"/>
          </p:nvPr>
        </p:nvSpPr>
        <p:spPr>
          <a:xfrm>
            <a:off x="0" y="199905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SzPts val="1400"/>
              <a:buFont typeface="Cabin"/>
              <a:buNone/>
            </a:pPr>
            <a:r>
              <a:rPr b="1" lang="en" sz="3300"/>
              <a:t>Why are governments hyped about AI?</a:t>
            </a:r>
            <a:endParaRPr b="1" sz="3300"/>
          </a:p>
        </p:txBody>
      </p:sp>
      <p:cxnSp>
        <p:nvCxnSpPr>
          <p:cNvPr id="286" name="Google Shape;286;p57"/>
          <p:cNvCxnSpPr/>
          <p:nvPr/>
        </p:nvCxnSpPr>
        <p:spPr>
          <a:xfrm>
            <a:off x="3549275" y="1550763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57"/>
          <p:cNvCxnSpPr/>
          <p:nvPr/>
        </p:nvCxnSpPr>
        <p:spPr>
          <a:xfrm>
            <a:off x="3549275" y="3020038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8"/>
          <p:cNvSpPr txBox="1"/>
          <p:nvPr>
            <p:ph type="title"/>
          </p:nvPr>
        </p:nvSpPr>
        <p:spPr>
          <a:xfrm>
            <a:off x="457200" y="1128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AI to Improve Government Efficiency &amp; Effectiveness</a:t>
            </a:r>
            <a:endParaRPr b="1" sz="2500">
              <a:solidFill>
                <a:schemeClr val="dk1"/>
              </a:solidFill>
            </a:endParaRPr>
          </a:p>
        </p:txBody>
      </p:sp>
      <p:sp>
        <p:nvSpPr>
          <p:cNvPr id="293" name="Google Shape;293;p58"/>
          <p:cNvSpPr txBox="1"/>
          <p:nvPr>
            <p:ph idx="1" type="body"/>
          </p:nvPr>
        </p:nvSpPr>
        <p:spPr>
          <a:xfrm>
            <a:off x="457200" y="1103325"/>
            <a:ext cx="4009200" cy="387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Process Automation </a:t>
            </a:r>
            <a:endParaRPr b="1"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Automates repetitive tasks (e.g., processing permits, managing tax records), reducing administrative overhead and freeing up staff for more strategic work.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Data-Driven Decision-Making</a:t>
            </a:r>
            <a:r>
              <a:rPr lang="en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AI analyzes vast datasets to provide insights for more informed policymaking (e.g., predictive analytics for public safety, transportation.)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94" name="Google Shape;294;p58"/>
          <p:cNvSpPr txBox="1"/>
          <p:nvPr/>
        </p:nvSpPr>
        <p:spPr>
          <a:xfrm>
            <a:off x="4572000" y="1103325"/>
            <a:ext cx="45954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Improved Public Service Delivery</a:t>
            </a:r>
            <a:endParaRPr b="1" sz="1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AI-enabled chatbots and virtual assistants provide 24/7 support to citizens, reducing response times and improving access to services.</a:t>
            </a:r>
            <a:endParaRPr sz="1700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Fraud Detection &amp; Risk Mitigation</a:t>
            </a:r>
            <a:r>
              <a:rPr lang="en" sz="17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sz="1700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Algorithms can detect fraud patterns in financial transactions, benefits claims, and tax filings, enhancing government accountability.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9"/>
          <p:cNvSpPr txBox="1"/>
          <p:nvPr>
            <p:ph type="title"/>
          </p:nvPr>
        </p:nvSpPr>
        <p:spPr>
          <a:xfrm>
            <a:off x="457200" y="89104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AI to Improve Government Equity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300" name="Google Shape;300;p59"/>
          <p:cNvSpPr txBox="1"/>
          <p:nvPr>
            <p:ph idx="1" type="body"/>
          </p:nvPr>
        </p:nvSpPr>
        <p:spPr>
          <a:xfrm>
            <a:off x="564325" y="946500"/>
            <a:ext cx="3805200" cy="325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Personalized Services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AI tailors government services to meet the specific needs of different populations (e.g., language translation, adaptive platforms for people with disabilities).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Improved Access to Services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AI tools help to identify underserved populations and ensure equitable distribution of resources (e.g., using AI to direct resources to areas most impacted by natural disasters).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1" name="Google Shape;301;p59"/>
          <p:cNvSpPr txBox="1"/>
          <p:nvPr/>
        </p:nvSpPr>
        <p:spPr>
          <a:xfrm>
            <a:off x="4628100" y="876000"/>
            <a:ext cx="3982500" cy="3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Bias Reduction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AI can identify and correct bias in decision-making processes (e.g., fairer distribution of social services, housing, and education resources).</a:t>
            </a:r>
            <a:endParaRPr sz="1600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Enhanced Transparency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AI-powered dashboards increase transparency in government operations, allowing for better public oversight and more equitable decision-making.</a:t>
            </a:r>
            <a:endParaRPr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25" y="454225"/>
            <a:ext cx="7724524" cy="433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150" y="272013"/>
            <a:ext cx="3791724" cy="32096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2" name="Google Shape;31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76" y="272025"/>
            <a:ext cx="3626525" cy="396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4"/>
          <p:cNvSpPr txBox="1"/>
          <p:nvPr>
            <p:ph type="title"/>
          </p:nvPr>
        </p:nvSpPr>
        <p:spPr>
          <a:xfrm>
            <a:off x="311700" y="291350"/>
            <a:ext cx="88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State &amp; Local Approaches to AI Governance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6" name="Google Shape;18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Fri., Feb. 28 | </a:t>
            </a:r>
            <a:r>
              <a:rPr lang="en"/>
              <a:t>11:05 a.m. – 12:25 p.m.		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Paul Ohm</a:t>
            </a:r>
            <a:r>
              <a:rPr lang="en"/>
              <a:t>, Georgetown Law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Jonathan Porat</a:t>
            </a:r>
            <a:r>
              <a:rPr lang="en"/>
              <a:t>, California Department of Technology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Jennifer Urban</a:t>
            </a:r>
            <a:r>
              <a:rPr lang="en"/>
              <a:t>, UC Berkeley Center for Law &amp; Technology (BCLT)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Brandie Nonnecke</a:t>
            </a:r>
            <a:r>
              <a:rPr lang="en"/>
              <a:t>, CITRIS Policy Lab &amp; UC Berkeley Center for Law &amp; Technology (BCLT) (Moderator)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iving up FOMO (the Fear Of Missing Out!) - Fiona Lynne" id="317" name="Google Shape;31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0400"/>
            <a:ext cx="9144000" cy="3840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3"/>
          <p:cNvSpPr txBox="1"/>
          <p:nvPr>
            <p:ph idx="1" type="body"/>
          </p:nvPr>
        </p:nvSpPr>
        <p:spPr>
          <a:xfrm>
            <a:off x="0" y="3282350"/>
            <a:ext cx="9196500" cy="83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5000">
                <a:latin typeface="Playfair Display"/>
                <a:ea typeface="Playfair Display"/>
                <a:cs typeface="Playfair Display"/>
                <a:sym typeface="Playfair Display"/>
              </a:rPr>
              <a:t>Values</a:t>
            </a:r>
            <a:endParaRPr b="1" sz="5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3" name="Google Shape;323;p63"/>
          <p:cNvSpPr txBox="1"/>
          <p:nvPr>
            <p:ph idx="1" type="body"/>
          </p:nvPr>
        </p:nvSpPr>
        <p:spPr>
          <a:xfrm>
            <a:off x="0" y="820700"/>
            <a:ext cx="9144000" cy="83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5000">
                <a:latin typeface="Playfair Display"/>
                <a:ea typeface="Playfair Display"/>
                <a:cs typeface="Playfair Display"/>
                <a:sym typeface="Playfair Display"/>
              </a:rPr>
              <a:t>Services</a:t>
            </a:r>
            <a:endParaRPr b="1" sz="5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4" name="Google Shape;324;p63"/>
          <p:cNvSpPr txBox="1"/>
          <p:nvPr/>
        </p:nvSpPr>
        <p:spPr>
          <a:xfrm>
            <a:off x="0" y="2057700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STRATEGY</a:t>
            </a:r>
            <a:endParaRPr sz="5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AI Governance</a:t>
            </a:r>
            <a:endParaRPr sz="4000"/>
          </a:p>
        </p:txBody>
      </p:sp>
      <p:sp>
        <p:nvSpPr>
          <p:cNvPr id="330" name="Google Shape;330;p64"/>
          <p:cNvSpPr txBox="1"/>
          <p:nvPr>
            <p:ph idx="1" type="body"/>
          </p:nvPr>
        </p:nvSpPr>
        <p:spPr>
          <a:xfrm>
            <a:off x="457200" y="1200151"/>
            <a:ext cx="8229600" cy="325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2300"/>
              <a:t>Methods, Procedures, &amp; Rules</a:t>
            </a:r>
            <a:r>
              <a:rPr lang="en" sz="2300"/>
              <a:t> that shape how AI (machine learning) systems are </a:t>
            </a:r>
            <a:r>
              <a:rPr b="1" lang="en" sz="2300"/>
              <a:t>Designed, Developed, Deployed, and Monitored</a:t>
            </a:r>
            <a:r>
              <a:rPr lang="en" sz="2300"/>
              <a:t>. </a:t>
            </a:r>
            <a:endParaRPr sz="2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/>
              <a:t>Encompasses </a:t>
            </a:r>
            <a:r>
              <a:rPr b="1" lang="en" sz="2300"/>
              <a:t>Ethical, Legal, &amp; Technical </a:t>
            </a:r>
            <a:r>
              <a:rPr lang="en" sz="2300"/>
              <a:t>considerations. </a:t>
            </a:r>
            <a:endParaRPr sz="2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5"/>
          <p:cNvSpPr txBox="1"/>
          <p:nvPr>
            <p:ph idx="1" type="body"/>
          </p:nvPr>
        </p:nvSpPr>
        <p:spPr>
          <a:xfrm>
            <a:off x="268950" y="96625"/>
            <a:ext cx="8859000" cy="1082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Responsible AI Principles (Values)</a:t>
            </a:r>
            <a:endParaRPr b="1" sz="35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36" name="Google Shape;336;p65"/>
          <p:cNvCxnSpPr/>
          <p:nvPr/>
        </p:nvCxnSpPr>
        <p:spPr>
          <a:xfrm>
            <a:off x="3413813" y="1693300"/>
            <a:ext cx="19494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65"/>
          <p:cNvCxnSpPr/>
          <p:nvPr/>
        </p:nvCxnSpPr>
        <p:spPr>
          <a:xfrm>
            <a:off x="3413813" y="4794350"/>
            <a:ext cx="19494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8" name="Google Shape;338;p65"/>
          <p:cNvSpPr txBox="1"/>
          <p:nvPr>
            <p:ph idx="1" type="body"/>
          </p:nvPr>
        </p:nvSpPr>
        <p:spPr>
          <a:xfrm>
            <a:off x="0" y="1781650"/>
            <a:ext cx="9144000" cy="287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Appropriateness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Ethical &amp; Social Responsibility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Non-Discrimination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Transparency &amp; Accountability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Sustainability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Safety &amp; Security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9" name="Google Shape;339;p65"/>
          <p:cNvSpPr txBox="1"/>
          <p:nvPr/>
        </p:nvSpPr>
        <p:spPr>
          <a:xfrm>
            <a:off x="447925" y="847600"/>
            <a:ext cx="8061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To guide and standardize efforts on quality, risk management, ethics and interoperability (at a minimum).</a:t>
            </a:r>
            <a:endParaRPr i="1"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6"/>
          <p:cNvSpPr txBox="1"/>
          <p:nvPr>
            <p:ph type="title"/>
          </p:nvPr>
        </p:nvSpPr>
        <p:spPr>
          <a:xfrm>
            <a:off x="380375" y="36504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Intergovernmental &amp; International Initiatives</a:t>
            </a:r>
            <a:endParaRPr b="1"/>
          </a:p>
        </p:txBody>
      </p:sp>
      <p:sp>
        <p:nvSpPr>
          <p:cNvPr id="345" name="Google Shape;345;p6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6" name="Google Shape;34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00" y="893890"/>
            <a:ext cx="5009426" cy="70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6"/>
          <p:cNvPicPr preferRelativeResize="0"/>
          <p:nvPr/>
        </p:nvPicPr>
        <p:blipFill rotWithShape="1">
          <a:blip r:embed="rId4">
            <a:alphaModFix/>
          </a:blip>
          <a:srcRect b="36616" l="0" r="0" t="0"/>
          <a:stretch/>
        </p:blipFill>
        <p:spPr>
          <a:xfrm>
            <a:off x="5236284" y="893901"/>
            <a:ext cx="3071115" cy="132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3175" y="2334836"/>
            <a:ext cx="2714624" cy="11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75" y="2693488"/>
            <a:ext cx="5901749" cy="7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6"/>
          <p:cNvPicPr preferRelativeResize="0"/>
          <p:nvPr/>
        </p:nvPicPr>
        <p:blipFill rotWithShape="1">
          <a:blip r:embed="rId7">
            <a:alphaModFix/>
          </a:blip>
          <a:srcRect b="0" l="0" r="5882" t="0"/>
          <a:stretch/>
        </p:blipFill>
        <p:spPr>
          <a:xfrm>
            <a:off x="5236275" y="3754450"/>
            <a:ext cx="3822073" cy="107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727" y="1672312"/>
            <a:ext cx="5009425" cy="89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725" y="3609600"/>
            <a:ext cx="5077602" cy="853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Federal &amp; State AI Legislation Databases / Trackers</a:t>
            </a:r>
            <a:endParaRPr b="1"/>
          </a:p>
        </p:txBody>
      </p:sp>
      <p:sp>
        <p:nvSpPr>
          <p:cNvPr id="358" name="Google Shape;358;p6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9" name="Google Shape;35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00" y="1495019"/>
            <a:ext cx="2731500" cy="158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6250" y="1495023"/>
            <a:ext cx="2665124" cy="174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7"/>
          <p:cNvSpPr txBox="1"/>
          <p:nvPr/>
        </p:nvSpPr>
        <p:spPr>
          <a:xfrm>
            <a:off x="393000" y="985721"/>
            <a:ext cx="273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CHAI AI Policy Database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2" name="Google Shape;36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500" y="1394649"/>
            <a:ext cx="2399504" cy="193540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7"/>
          <p:cNvSpPr txBox="1"/>
          <p:nvPr/>
        </p:nvSpPr>
        <p:spPr>
          <a:xfrm>
            <a:off x="6036251" y="1095100"/>
            <a:ext cx="260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Tech Policy Press Policy Tracker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67"/>
          <p:cNvSpPr txBox="1"/>
          <p:nvPr/>
        </p:nvSpPr>
        <p:spPr>
          <a:xfrm>
            <a:off x="3424315" y="858250"/>
            <a:ext cx="231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IAPP US State AI 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Governance Legislation Tracker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5" name="Google Shape;365;p67"/>
          <p:cNvSpPr txBox="1"/>
          <p:nvPr/>
        </p:nvSpPr>
        <p:spPr>
          <a:xfrm>
            <a:off x="393000" y="4035100"/>
            <a:ext cx="6737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Tech Better has </a:t>
            </a:r>
            <a:r>
              <a:rPr b="1" lang="en" sz="1700" u="sng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compiled 16 AI law trackers</a:t>
            </a:r>
            <a:endParaRPr sz="17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200" y="-35025"/>
            <a:ext cx="356963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States AI Policy Landscape</a:t>
            </a:r>
            <a:endParaRPr b="1"/>
          </a:p>
        </p:txBody>
      </p:sp>
      <p:sp>
        <p:nvSpPr>
          <p:cNvPr id="376" name="Google Shape;376;p69"/>
          <p:cNvSpPr txBox="1"/>
          <p:nvPr>
            <p:ph idx="1" type="body"/>
          </p:nvPr>
        </p:nvSpPr>
        <p:spPr>
          <a:xfrm>
            <a:off x="4658900" y="1012675"/>
            <a:ext cx="4260300" cy="325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Illinois</a:t>
            </a:r>
            <a:r>
              <a:rPr b="1" lang="en" sz="1200"/>
              <a:t> </a:t>
            </a:r>
            <a:r>
              <a:rPr lang="en" sz="1200"/>
              <a:t>- Biometric Information Privacy Act (BIPA)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New York</a:t>
            </a:r>
            <a:r>
              <a:rPr b="1" lang="en" sz="1200"/>
              <a:t> </a:t>
            </a:r>
            <a:r>
              <a:rPr lang="en" sz="1200"/>
              <a:t>- Commission on the Future of Work &amp; NYC law on AI-enabled tools for HR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California &amp; Washington</a:t>
            </a:r>
            <a:r>
              <a:rPr b="1" lang="en" sz="1200"/>
              <a:t> </a:t>
            </a:r>
            <a:r>
              <a:rPr lang="en" sz="1200"/>
              <a:t>- Executive Orders on GenAI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Utah</a:t>
            </a:r>
            <a:r>
              <a:rPr b="1" lang="en" sz="1200"/>
              <a:t> </a:t>
            </a:r>
            <a:r>
              <a:rPr lang="en" sz="1200"/>
              <a:t>- AI Policy Act (effective 1 May 2024)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Colorado</a:t>
            </a: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200"/>
              <a:t>- Colorado AI Act (effective 1 Feb. 2026) </a:t>
            </a:r>
            <a:endParaRPr sz="1200"/>
          </a:p>
        </p:txBody>
      </p:sp>
      <p:sp>
        <p:nvSpPr>
          <p:cNvPr id="377" name="Google Shape;377;p6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69"/>
          <p:cNvSpPr txBox="1"/>
          <p:nvPr>
            <p:ph idx="1" type="body"/>
          </p:nvPr>
        </p:nvSpPr>
        <p:spPr>
          <a:xfrm>
            <a:off x="294625" y="4072650"/>
            <a:ext cx="4260300" cy="31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1200"/>
              </a:spcAft>
              <a:buNone/>
            </a:pPr>
            <a:r>
              <a:rPr lang="en" sz="1000"/>
              <a:t>BCLP Law, 2024</a:t>
            </a:r>
            <a:endParaRPr sz="1000"/>
          </a:p>
        </p:txBody>
      </p:sp>
      <p:pic>
        <p:nvPicPr>
          <p:cNvPr id="379" name="Google Shape;37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96375" cy="249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State AI Governance Themes</a:t>
            </a:r>
            <a:endParaRPr b="1"/>
          </a:p>
        </p:txBody>
      </p:sp>
      <p:sp>
        <p:nvSpPr>
          <p:cNvPr id="385" name="Google Shape;385;p70"/>
          <p:cNvSpPr txBox="1"/>
          <p:nvPr>
            <p:ph idx="1" type="body"/>
          </p:nvPr>
        </p:nvSpPr>
        <p:spPr>
          <a:xfrm>
            <a:off x="1229650" y="1200150"/>
            <a:ext cx="7457100" cy="325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spcBef>
                <a:spcPts val="64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Data &amp; privacy laws that address automated decision systems (ADS)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AI &amp; elections (deepfakes)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Advisory boards/councils/task forces (harnessing AI)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Banning biometrics/facial recognition (privacy)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Workforce development (economy)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Non-discrimination &amp; Auditing (legal obligations)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1"/>
          <p:cNvSpPr txBox="1"/>
          <p:nvPr>
            <p:ph idx="4294967295" type="subTitle"/>
          </p:nvPr>
        </p:nvSpPr>
        <p:spPr>
          <a:xfrm>
            <a:off x="-9950" y="2175450"/>
            <a:ext cx="914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CALIFORNIA’S</a:t>
            </a:r>
            <a:endParaRPr b="1" sz="4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AI GOVERNANCE STRATEGY</a:t>
            </a:r>
            <a:endParaRPr b="1" sz="4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1" name="Google Shape;391;p71"/>
          <p:cNvCxnSpPr/>
          <p:nvPr/>
        </p:nvCxnSpPr>
        <p:spPr>
          <a:xfrm>
            <a:off x="3662825" y="3729418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Flag of California - Wikipedia" id="392" name="Google Shape;39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7800" y="667925"/>
            <a:ext cx="1796785" cy="11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9175" y="4265250"/>
            <a:ext cx="2294575" cy="6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C Berkeley will pay Berkeley more than $4 million a year ..." id="191" name="Google Shape;1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3800" y="-1739750"/>
            <a:ext cx="9347800" cy="702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5879" y="396400"/>
            <a:ext cx="5297101" cy="15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7300" y="2114525"/>
            <a:ext cx="4400902" cy="9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2075" y="3617500"/>
            <a:ext cx="4746126" cy="9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2"/>
          <p:cNvSpPr txBox="1"/>
          <p:nvPr>
            <p:ph idx="4294967295"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California AI-related bills</a:t>
            </a:r>
            <a:endParaRPr b="1"/>
          </a:p>
        </p:txBody>
      </p:sp>
      <p:sp>
        <p:nvSpPr>
          <p:cNvPr id="399" name="Google Shape;399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0" name="Google Shape;40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9175" y="4265250"/>
            <a:ext cx="2294575" cy="6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72"/>
          <p:cNvSpPr txBox="1"/>
          <p:nvPr/>
        </p:nvSpPr>
        <p:spPr>
          <a:xfrm>
            <a:off x="779375" y="789125"/>
            <a:ext cx="790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135 bills considered</a:t>
            </a:r>
            <a:endParaRPr b="1" i="1" sz="18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p72"/>
          <p:cNvSpPr txBox="1"/>
          <p:nvPr/>
        </p:nvSpPr>
        <p:spPr>
          <a:xfrm>
            <a:off x="779375" y="1372788"/>
            <a:ext cx="6905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AB-2930 &amp; </a:t>
            </a:r>
            <a:r>
              <a:rPr b="1" lang="en">
                <a:solidFill>
                  <a:srgbClr val="BA0C2F"/>
                </a:solidFill>
                <a:latin typeface="Raleway"/>
                <a:ea typeface="Raleway"/>
                <a:cs typeface="Raleway"/>
                <a:sym typeface="Raleway"/>
              </a:rPr>
              <a:t>AB-331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 (Bauer-Kahan) — Automated Decision-Making Technology: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Developers and deployers must perform impact assessments and notify subjects of consequential decisions. If such results indicate discrimination, such algorithms are prohibited.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3" name="Google Shape;403;p72"/>
          <p:cNvSpPr txBox="1"/>
          <p:nvPr/>
        </p:nvSpPr>
        <p:spPr>
          <a:xfrm>
            <a:off x="779375" y="2463850"/>
            <a:ext cx="7373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SB 892 (Padilla) — Public Contracts: AI Services: Safety, Privacy, &amp; Nondiscrimination Standards: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Businesses providing AI services to the state may be required to meet established safety, privacy, and nondiscrimination standards. This could include a review and possible overhaul of AI systems to ensure they comply with the new standards, affecting contracts with public entities.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4" name="Google Shape;404;p72"/>
          <p:cNvSpPr txBox="1"/>
          <p:nvPr/>
        </p:nvSpPr>
        <p:spPr>
          <a:xfrm>
            <a:off x="779375" y="3770300"/>
            <a:ext cx="737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A0C2F"/>
                </a:solidFill>
                <a:latin typeface="Raleway"/>
                <a:ea typeface="Raleway"/>
                <a:cs typeface="Raleway"/>
                <a:sym typeface="Raleway"/>
              </a:rPr>
              <a:t>SB-1047 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(Wiener) - Safe and Secure Innovation for Frontier Artificial Intelligence Models Act: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Regulate frontier models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3"/>
          <p:cNvSpPr txBox="1"/>
          <p:nvPr>
            <p:ph type="title"/>
          </p:nvPr>
        </p:nvSpPr>
        <p:spPr>
          <a:xfrm>
            <a:off x="457200" y="1602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California AI Policy Landscape</a:t>
            </a:r>
            <a:endParaRPr sz="2220"/>
          </a:p>
        </p:txBody>
      </p:sp>
      <p:sp>
        <p:nvSpPr>
          <p:cNvPr id="410" name="Google Shape;410;p73"/>
          <p:cNvSpPr txBox="1"/>
          <p:nvPr>
            <p:ph idx="1" type="body"/>
          </p:nvPr>
        </p:nvSpPr>
        <p:spPr>
          <a:xfrm>
            <a:off x="457200" y="1200150"/>
            <a:ext cx="4114800" cy="325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Bot Disclosure Law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California Consumer Privacy Act (CCPA) &amp; California Privacy Rights Act (CPRA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Anti-Deepfake Law</a:t>
            </a:r>
            <a:r>
              <a:rPr lang="en" sz="1500"/>
              <a:t> (sunsetted in January 2023)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SCR-17 Resolution </a:t>
            </a:r>
            <a:r>
              <a:rPr lang="en" sz="1500"/>
              <a:t>expressing legislature’s commitment to the “Blueprint for an AI Bill of Rights”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Age-Appropriate Design Code Act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</p:txBody>
      </p:sp>
      <p:sp>
        <p:nvSpPr>
          <p:cNvPr id="411" name="Google Shape;411;p7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73"/>
          <p:cNvSpPr txBox="1"/>
          <p:nvPr>
            <p:ph type="title"/>
          </p:nvPr>
        </p:nvSpPr>
        <p:spPr>
          <a:xfrm>
            <a:off x="457200" y="551250"/>
            <a:ext cx="44682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1700">
                <a:solidFill>
                  <a:schemeClr val="dk1"/>
                </a:solidFill>
              </a:rPr>
              <a:t>Relevant bills/laws/regs/orders/etc. </a:t>
            </a:r>
            <a:endParaRPr i="1" sz="1700">
              <a:solidFill>
                <a:schemeClr val="dk1"/>
              </a:solidFill>
            </a:endParaRPr>
          </a:p>
        </p:txBody>
      </p:sp>
      <p:sp>
        <p:nvSpPr>
          <p:cNvPr id="413" name="Google Shape;413;p73"/>
          <p:cNvSpPr txBox="1"/>
          <p:nvPr>
            <p:ph idx="1" type="body"/>
          </p:nvPr>
        </p:nvSpPr>
        <p:spPr>
          <a:xfrm>
            <a:off x="4781475" y="1200150"/>
            <a:ext cx="42603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AB-602</a:t>
            </a:r>
            <a:r>
              <a:rPr lang="en" sz="1500"/>
              <a:t> - Depiction of individual using digital or electronic technology: sexually explicit material: cause of action</a:t>
            </a:r>
            <a:endParaRPr sz="15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4"/>
          <p:cNvSpPr txBox="1"/>
          <p:nvPr>
            <p:ph type="title"/>
          </p:nvPr>
        </p:nvSpPr>
        <p:spPr>
          <a:xfrm>
            <a:off x="457200" y="1602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20"/>
              <a:t>18 New California AI Laws</a:t>
            </a:r>
            <a:endParaRPr b="1" sz="2220"/>
          </a:p>
        </p:txBody>
      </p:sp>
      <p:sp>
        <p:nvSpPr>
          <p:cNvPr id="419" name="Google Shape;419;p74"/>
          <p:cNvSpPr txBox="1"/>
          <p:nvPr>
            <p:ph idx="1" type="body"/>
          </p:nvPr>
        </p:nvSpPr>
        <p:spPr>
          <a:xfrm>
            <a:off x="499575" y="1200950"/>
            <a:ext cx="4114800" cy="325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Legal Definition of AI </a:t>
            </a:r>
            <a:r>
              <a:rPr lang="en" sz="1500"/>
              <a:t>(AB-2885)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Election Deepfakes </a:t>
            </a:r>
            <a:r>
              <a:rPr lang="en" sz="1500"/>
              <a:t>(AB-2655, AB-2839, &amp; AB-2355)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Watermarking AI-Generated Content </a:t>
            </a:r>
            <a:r>
              <a:rPr lang="en" sz="1500"/>
              <a:t>(SB-942)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Transparency in AI Training Data </a:t>
            </a:r>
            <a:r>
              <a:rPr lang="en" sz="1500"/>
              <a:t>(AB-2013)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AI Risk Management </a:t>
            </a:r>
            <a:r>
              <a:rPr lang="en" sz="1500"/>
              <a:t>(SB-896)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Privacy &amp; AI </a:t>
            </a:r>
            <a:r>
              <a:rPr lang="en" sz="1500"/>
              <a:t>(AB-1008)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</p:txBody>
      </p:sp>
      <p:sp>
        <p:nvSpPr>
          <p:cNvPr id="420" name="Google Shape;420;p7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1" name="Google Shape;421;p74"/>
          <p:cNvSpPr txBox="1"/>
          <p:nvPr>
            <p:ph idx="1" type="body"/>
          </p:nvPr>
        </p:nvSpPr>
        <p:spPr>
          <a:xfrm>
            <a:off x="4614375" y="736075"/>
            <a:ext cx="42603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AI Education Initiatives</a:t>
            </a:r>
            <a:r>
              <a:rPr lang="en" sz="1500"/>
              <a:t> (AB-2876 &amp; SB-1288)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AI in Health Care </a:t>
            </a:r>
            <a:r>
              <a:rPr lang="en" sz="1500"/>
              <a:t>(AB-3030 &amp; SB-1120)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Robocalls Using AI </a:t>
            </a:r>
            <a:r>
              <a:rPr lang="en" sz="1500"/>
              <a:t>(AB-2905)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Combatting Deepfake Non-Consensual Intimate Imagery </a:t>
            </a:r>
            <a:r>
              <a:rPr lang="en" sz="1500"/>
              <a:t>(AB-1831, SB-926, &amp; SB-981)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AI &amp; Entertainment </a:t>
            </a:r>
            <a:r>
              <a:rPr lang="en" sz="1500"/>
              <a:t>(AB-2602 &amp; AB-1836)</a:t>
            </a:r>
            <a:endParaRPr sz="1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Executive Order (EO 12-23)</a:t>
            </a:r>
            <a:endParaRPr b="1"/>
          </a:p>
        </p:txBody>
      </p:sp>
      <p:pic>
        <p:nvPicPr>
          <p:cNvPr id="427" name="Google Shape;42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1525"/>
            <a:ext cx="8839202" cy="255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1650" y="114925"/>
            <a:ext cx="3752334" cy="48387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3" name="Google Shape;43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1975" y="1555676"/>
            <a:ext cx="1730200" cy="16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7"/>
          <p:cNvSpPr txBox="1"/>
          <p:nvPr>
            <p:ph idx="1" type="body"/>
          </p:nvPr>
        </p:nvSpPr>
        <p:spPr>
          <a:xfrm>
            <a:off x="0" y="1687500"/>
            <a:ext cx="9144000" cy="105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1200"/>
              </a:spcAft>
              <a:buNone/>
            </a:pPr>
            <a:r>
              <a:rPr lang="en" sz="5000"/>
              <a:t>De Jure → De Facto</a:t>
            </a:r>
            <a:endParaRPr sz="5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8"/>
          <p:cNvSpPr txBox="1"/>
          <p:nvPr>
            <p:ph idx="1" type="body"/>
          </p:nvPr>
        </p:nvSpPr>
        <p:spPr>
          <a:xfrm>
            <a:off x="457200" y="1200151"/>
            <a:ext cx="8229600" cy="325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000" strike="sngStrike"/>
              <a:t>De Jure → De Facto</a:t>
            </a:r>
            <a:endParaRPr sz="3000" strike="sngStrike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 strike="sngStrike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/>
              <a:t>De Jure                                   De Facto</a:t>
            </a:r>
            <a:endParaRPr sz="3000" strike="sngStrike"/>
          </a:p>
        </p:txBody>
      </p:sp>
      <p:pic>
        <p:nvPicPr>
          <p:cNvPr id="444" name="Google Shape;444;p78"/>
          <p:cNvPicPr preferRelativeResize="0"/>
          <p:nvPr/>
        </p:nvPicPr>
        <p:blipFill rotWithShape="1">
          <a:blip r:embed="rId3">
            <a:alphaModFix/>
          </a:blip>
          <a:srcRect b="20264" l="0" r="0" t="53642"/>
          <a:stretch/>
        </p:blipFill>
        <p:spPr>
          <a:xfrm>
            <a:off x="1360975" y="1302125"/>
            <a:ext cx="6239001" cy="289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9"/>
          <p:cNvSpPr txBox="1"/>
          <p:nvPr>
            <p:ph type="title"/>
          </p:nvPr>
        </p:nvSpPr>
        <p:spPr>
          <a:xfrm>
            <a:off x="187050" y="4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AI Governance Practices &amp; Tools</a:t>
            </a:r>
            <a:endParaRPr/>
          </a:p>
        </p:txBody>
      </p:sp>
      <p:grpSp>
        <p:nvGrpSpPr>
          <p:cNvPr id="450" name="Google Shape;450;p79"/>
          <p:cNvGrpSpPr/>
          <p:nvPr/>
        </p:nvGrpSpPr>
        <p:grpSpPr>
          <a:xfrm>
            <a:off x="3136925" y="782320"/>
            <a:ext cx="2863843" cy="4052697"/>
            <a:chOff x="187050" y="720703"/>
            <a:chExt cx="2863843" cy="4052697"/>
          </a:xfrm>
        </p:grpSpPr>
        <p:grpSp>
          <p:nvGrpSpPr>
            <p:cNvPr id="451" name="Google Shape;451;p79"/>
            <p:cNvGrpSpPr/>
            <p:nvPr/>
          </p:nvGrpSpPr>
          <p:grpSpPr>
            <a:xfrm>
              <a:off x="187050" y="720703"/>
              <a:ext cx="2863693" cy="1184964"/>
              <a:chOff x="951068" y="999331"/>
              <a:chExt cx="2345559" cy="1032019"/>
            </a:xfrm>
          </p:grpSpPr>
          <p:sp>
            <p:nvSpPr>
              <p:cNvPr id="452" name="Google Shape;452;p79"/>
              <p:cNvSpPr/>
              <p:nvPr/>
            </p:nvSpPr>
            <p:spPr>
              <a:xfrm flipH="1">
                <a:off x="1818827" y="999350"/>
                <a:ext cx="1477800" cy="1032000"/>
              </a:xfrm>
              <a:prstGeom prst="rect">
                <a:avLst/>
              </a:prstGeom>
              <a:solidFill>
                <a:srgbClr val="0C57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79"/>
              <p:cNvSpPr/>
              <p:nvPr/>
            </p:nvSpPr>
            <p:spPr>
              <a:xfrm>
                <a:off x="1893648" y="1123625"/>
                <a:ext cx="1179300" cy="79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STRUCTURES</a:t>
                </a:r>
                <a:endPara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4" name="Google Shape;454;p79"/>
              <p:cNvSpPr/>
              <p:nvPr/>
            </p:nvSpPr>
            <p:spPr>
              <a:xfrm>
                <a:off x="951068" y="999331"/>
                <a:ext cx="867600" cy="1031700"/>
              </a:xfrm>
              <a:prstGeom prst="rect">
                <a:avLst/>
              </a:prstGeom>
              <a:solidFill>
                <a:srgbClr val="0D5CDF"/>
              </a:solidFill>
              <a:ln>
                <a:noFill/>
              </a:ln>
              <a:effectLst>
                <a:outerShdw blurRad="71438" rotWithShape="0" algn="bl" dir="2700000" dist="28575">
                  <a:srgbClr val="000000">
                    <a:alpha val="17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79"/>
              <p:cNvSpPr/>
              <p:nvPr/>
            </p:nvSpPr>
            <p:spPr>
              <a:xfrm>
                <a:off x="951068" y="999343"/>
                <a:ext cx="867600" cy="1032000"/>
              </a:xfrm>
              <a:prstGeom prst="rect">
                <a:avLst/>
              </a:prstGeom>
              <a:solidFill>
                <a:srgbClr val="0E63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>
                    <a:solidFill>
                      <a:srgbClr val="FFFFFF"/>
                    </a:solidFill>
                    <a:latin typeface="Roboto Thin"/>
                    <a:ea typeface="Roboto Thin"/>
                    <a:cs typeface="Roboto Thin"/>
                    <a:sym typeface="Roboto Thin"/>
                  </a:rPr>
                  <a:t>02</a:t>
                </a:r>
                <a:endParaRPr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endParaRPr>
              </a:p>
            </p:txBody>
          </p:sp>
        </p:grpSp>
        <p:sp>
          <p:nvSpPr>
            <p:cNvPr id="456" name="Google Shape;456;p79"/>
            <p:cNvSpPr/>
            <p:nvPr/>
          </p:nvSpPr>
          <p:spPr>
            <a:xfrm>
              <a:off x="187093" y="1905762"/>
              <a:ext cx="2863800" cy="286763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79"/>
            <p:cNvSpPr/>
            <p:nvPr/>
          </p:nvSpPr>
          <p:spPr>
            <a:xfrm>
              <a:off x="187050" y="2014900"/>
              <a:ext cx="2811000" cy="27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Advisory Council (Internal or External)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Hybrid Internal / External Advisory Council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Review Boards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Communities of Practice 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Ad hoc Working Groups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Traditional Organizational Departments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Chief Executive Special Projects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grpSp>
        <p:nvGrpSpPr>
          <p:cNvPr id="458" name="Google Shape;458;p79"/>
          <p:cNvGrpSpPr/>
          <p:nvPr/>
        </p:nvGrpSpPr>
        <p:grpSpPr>
          <a:xfrm>
            <a:off x="242743" y="781627"/>
            <a:ext cx="2863931" cy="4051623"/>
            <a:chOff x="3114393" y="721777"/>
            <a:chExt cx="2863931" cy="4051623"/>
          </a:xfrm>
        </p:grpSpPr>
        <p:sp>
          <p:nvSpPr>
            <p:cNvPr id="459" name="Google Shape;459;p79"/>
            <p:cNvSpPr/>
            <p:nvPr/>
          </p:nvSpPr>
          <p:spPr>
            <a:xfrm>
              <a:off x="3114393" y="1905762"/>
              <a:ext cx="2863800" cy="286763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0" name="Google Shape;460;p79"/>
            <p:cNvGrpSpPr/>
            <p:nvPr/>
          </p:nvGrpSpPr>
          <p:grpSpPr>
            <a:xfrm>
              <a:off x="3114441" y="721777"/>
              <a:ext cx="2863883" cy="1184956"/>
              <a:chOff x="951068" y="2051525"/>
              <a:chExt cx="2330634" cy="1032012"/>
            </a:xfrm>
          </p:grpSpPr>
          <p:sp>
            <p:nvSpPr>
              <p:cNvPr id="461" name="Google Shape;461;p79"/>
              <p:cNvSpPr/>
              <p:nvPr/>
            </p:nvSpPr>
            <p:spPr>
              <a:xfrm flipH="1">
                <a:off x="1818902" y="2051525"/>
                <a:ext cx="1462800" cy="1032000"/>
              </a:xfrm>
              <a:prstGeom prst="rect">
                <a:avLst/>
              </a:prstGeom>
              <a:solidFill>
                <a:srgbClr val="0C57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79"/>
              <p:cNvSpPr/>
              <p:nvPr/>
            </p:nvSpPr>
            <p:spPr>
              <a:xfrm>
                <a:off x="1893640" y="2175805"/>
                <a:ext cx="1263900" cy="79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SUBSTANTIVE </a:t>
                </a:r>
                <a:endParaRPr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FRAMEWORKS</a:t>
                </a:r>
                <a:endPara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63" name="Google Shape;463;p79"/>
              <p:cNvSpPr/>
              <p:nvPr/>
            </p:nvSpPr>
            <p:spPr>
              <a:xfrm>
                <a:off x="951068" y="2051525"/>
                <a:ext cx="867600" cy="1031700"/>
              </a:xfrm>
              <a:prstGeom prst="rect">
                <a:avLst/>
              </a:prstGeom>
              <a:solidFill>
                <a:srgbClr val="0D5CDF"/>
              </a:solidFill>
              <a:ln>
                <a:noFill/>
              </a:ln>
              <a:effectLst>
                <a:outerShdw blurRad="71438" rotWithShape="0" algn="bl" dir="2700000" dist="28575">
                  <a:srgbClr val="000000">
                    <a:alpha val="17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79"/>
              <p:cNvSpPr/>
              <p:nvPr/>
            </p:nvSpPr>
            <p:spPr>
              <a:xfrm>
                <a:off x="951068" y="2051537"/>
                <a:ext cx="867600" cy="1032000"/>
              </a:xfrm>
              <a:prstGeom prst="rect">
                <a:avLst/>
              </a:prstGeom>
              <a:solidFill>
                <a:srgbClr val="0E63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>
                    <a:solidFill>
                      <a:srgbClr val="FFFFFF"/>
                    </a:solidFill>
                    <a:latin typeface="Roboto Thin"/>
                    <a:ea typeface="Roboto Thin"/>
                    <a:cs typeface="Roboto Thin"/>
                    <a:sym typeface="Roboto Thin"/>
                  </a:rPr>
                  <a:t>01</a:t>
                </a:r>
                <a:endParaRPr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endParaRPr>
              </a:p>
            </p:txBody>
          </p:sp>
        </p:grpSp>
        <p:sp>
          <p:nvSpPr>
            <p:cNvPr id="465" name="Google Shape;465;p79"/>
            <p:cNvSpPr/>
            <p:nvPr/>
          </p:nvSpPr>
          <p:spPr>
            <a:xfrm>
              <a:off x="3166500" y="2014900"/>
              <a:ext cx="2811000" cy="27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Governance Strategy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○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Risk Management (NIST AI RMF)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○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Standards (ISO, IEEE)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○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Certifications (IEEE CertifAIed, IAPP AI Governance Training)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○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Principles / Values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○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Maturity Models 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1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○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Roadmaps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grpSp>
        <p:nvGrpSpPr>
          <p:cNvPr id="466" name="Google Shape;466;p79"/>
          <p:cNvGrpSpPr/>
          <p:nvPr/>
        </p:nvGrpSpPr>
        <p:grpSpPr>
          <a:xfrm>
            <a:off x="6040345" y="790340"/>
            <a:ext cx="2909107" cy="4051754"/>
            <a:chOff x="6047843" y="721638"/>
            <a:chExt cx="2909107" cy="4051754"/>
          </a:xfrm>
        </p:grpSpPr>
        <p:grpSp>
          <p:nvGrpSpPr>
            <p:cNvPr id="467" name="Google Shape;467;p79"/>
            <p:cNvGrpSpPr/>
            <p:nvPr/>
          </p:nvGrpSpPr>
          <p:grpSpPr>
            <a:xfrm>
              <a:off x="6047845" y="721638"/>
              <a:ext cx="2863881" cy="1184492"/>
              <a:chOff x="951068" y="3103704"/>
              <a:chExt cx="2330632" cy="1032021"/>
            </a:xfrm>
          </p:grpSpPr>
          <p:sp>
            <p:nvSpPr>
              <p:cNvPr id="468" name="Google Shape;468;p79"/>
              <p:cNvSpPr/>
              <p:nvPr/>
            </p:nvSpPr>
            <p:spPr>
              <a:xfrm flipH="1">
                <a:off x="1818600" y="3103725"/>
                <a:ext cx="1463100" cy="1032000"/>
              </a:xfrm>
              <a:prstGeom prst="rect">
                <a:avLst/>
              </a:prstGeom>
              <a:solidFill>
                <a:srgbClr val="0C57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79"/>
              <p:cNvSpPr/>
              <p:nvPr/>
            </p:nvSpPr>
            <p:spPr>
              <a:xfrm>
                <a:off x="2057723" y="3223163"/>
                <a:ext cx="672300" cy="79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TOOLS</a:t>
                </a:r>
                <a:endPara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70" name="Google Shape;470;p79"/>
              <p:cNvSpPr/>
              <p:nvPr/>
            </p:nvSpPr>
            <p:spPr>
              <a:xfrm>
                <a:off x="951068" y="3103704"/>
                <a:ext cx="867600" cy="1031700"/>
              </a:xfrm>
              <a:prstGeom prst="rect">
                <a:avLst/>
              </a:prstGeom>
              <a:solidFill>
                <a:srgbClr val="0D5CDF"/>
              </a:solidFill>
              <a:ln>
                <a:noFill/>
              </a:ln>
              <a:effectLst>
                <a:outerShdw blurRad="71438" rotWithShape="0" algn="bl" dir="2700000" dist="28575">
                  <a:srgbClr val="000000">
                    <a:alpha val="17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79"/>
              <p:cNvSpPr/>
              <p:nvPr/>
            </p:nvSpPr>
            <p:spPr>
              <a:xfrm>
                <a:off x="951068" y="3103716"/>
                <a:ext cx="867600" cy="1032000"/>
              </a:xfrm>
              <a:prstGeom prst="rect">
                <a:avLst/>
              </a:prstGeom>
              <a:solidFill>
                <a:srgbClr val="0E63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>
                    <a:solidFill>
                      <a:srgbClr val="FFFFFF"/>
                    </a:solidFill>
                    <a:latin typeface="Roboto Thin"/>
                    <a:ea typeface="Roboto Thin"/>
                    <a:cs typeface="Roboto Thin"/>
                    <a:sym typeface="Roboto Thin"/>
                  </a:rPr>
                  <a:t>03</a:t>
                </a:r>
                <a:endParaRPr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endParaRPr>
              </a:p>
            </p:txBody>
          </p:sp>
        </p:grpSp>
        <p:sp>
          <p:nvSpPr>
            <p:cNvPr id="472" name="Google Shape;472;p79"/>
            <p:cNvSpPr/>
            <p:nvPr/>
          </p:nvSpPr>
          <p:spPr>
            <a:xfrm>
              <a:off x="6047843" y="1905762"/>
              <a:ext cx="2863800" cy="286763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79"/>
            <p:cNvSpPr/>
            <p:nvPr/>
          </p:nvSpPr>
          <p:spPr>
            <a:xfrm>
              <a:off x="6145950" y="1879050"/>
              <a:ext cx="2811000" cy="27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Impact/Risk Assessments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Model Cards &amp; Datasheets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Technical Controls (audits/monitoring, guardrails)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Contracts / Terms of Use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Interventions in Software Development Lifecycle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Training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Product Reviews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Audits &amp; Reporting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1F1F"/>
                </a:buClr>
                <a:buSzPts val="1300"/>
                <a:buFont typeface="Raleway Medium"/>
                <a:buChar char="●"/>
              </a:pPr>
              <a:r>
                <a:rPr lang="en" sz="1300">
                  <a:solidFill>
                    <a:srgbClr val="1F1F1F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Sandboxes</a:t>
              </a:r>
              <a:endParaRPr sz="1300">
                <a:solidFill>
                  <a:srgbClr val="1F1F1F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0"/>
          <p:cNvSpPr txBox="1"/>
          <p:nvPr>
            <p:ph idx="1" type="body"/>
          </p:nvPr>
        </p:nvSpPr>
        <p:spPr>
          <a:xfrm>
            <a:off x="0" y="3282350"/>
            <a:ext cx="9196500" cy="83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5000">
                <a:latin typeface="Playfair Display"/>
                <a:ea typeface="Playfair Display"/>
                <a:cs typeface="Playfair Display"/>
                <a:sym typeface="Playfair Display"/>
              </a:rPr>
              <a:t>Values</a:t>
            </a:r>
            <a:endParaRPr b="1" sz="5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79" name="Google Shape;479;p80"/>
          <p:cNvSpPr txBox="1"/>
          <p:nvPr>
            <p:ph idx="1" type="body"/>
          </p:nvPr>
        </p:nvSpPr>
        <p:spPr>
          <a:xfrm>
            <a:off x="0" y="820700"/>
            <a:ext cx="9144000" cy="83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5000">
                <a:latin typeface="Playfair Display"/>
                <a:ea typeface="Playfair Display"/>
                <a:cs typeface="Playfair Display"/>
                <a:sym typeface="Playfair Display"/>
              </a:rPr>
              <a:t>Services</a:t>
            </a:r>
            <a:endParaRPr b="1" sz="5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80" name="Google Shape;480;p80"/>
          <p:cNvSpPr txBox="1"/>
          <p:nvPr/>
        </p:nvSpPr>
        <p:spPr>
          <a:xfrm>
            <a:off x="0" y="2057700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STRATEGY</a:t>
            </a:r>
            <a:endParaRPr sz="5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1"/>
          <p:cNvSpPr txBox="1"/>
          <p:nvPr>
            <p:ph type="title"/>
          </p:nvPr>
        </p:nvSpPr>
        <p:spPr>
          <a:xfrm>
            <a:off x="355150" y="205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Principles &amp; Risk Mitigation Strategies </a:t>
            </a:r>
            <a:r>
              <a:rPr b="1" lang="en" sz="1600"/>
              <a:t>(non-exhaustive)</a:t>
            </a:r>
            <a:endParaRPr b="1" sz="1600"/>
          </a:p>
        </p:txBody>
      </p:sp>
      <p:sp>
        <p:nvSpPr>
          <p:cNvPr id="486" name="Google Shape;486;p81"/>
          <p:cNvSpPr txBox="1"/>
          <p:nvPr/>
        </p:nvSpPr>
        <p:spPr>
          <a:xfrm>
            <a:off x="4572000" y="1181100"/>
            <a:ext cx="34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p81"/>
          <p:cNvSpPr txBox="1"/>
          <p:nvPr/>
        </p:nvSpPr>
        <p:spPr>
          <a:xfrm>
            <a:off x="355150" y="1008750"/>
            <a:ext cx="4158000" cy="3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Appropriateness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No-Go Strategy: </a:t>
            </a:r>
            <a:r>
              <a:rPr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Determine whether and type of machine learning (ML) is necessary. Can risks be managed to enable benefits? Is my org capable of executing?</a:t>
            </a:r>
            <a:endParaRPr b="1"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Ethical &amp; Social Responsibility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Human-in-the-Loop: </a:t>
            </a:r>
            <a:r>
              <a:rPr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Maintain human oversight for critical AI decision-making systems. How will people review/attest?</a:t>
            </a:r>
            <a:endParaRPr b="1"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Non-Discrimination 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Bias Detection &amp; Management</a:t>
            </a:r>
            <a:r>
              <a:rPr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: Implement testing &amp; audits to identify &amp; manage biases. What types of bias(es) are a risk? How can the bias(es) be managed?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8" name="Google Shape;488;p81"/>
          <p:cNvSpPr txBox="1"/>
          <p:nvPr/>
        </p:nvSpPr>
        <p:spPr>
          <a:xfrm>
            <a:off x="4818850" y="1104650"/>
            <a:ext cx="40569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Transparency &amp; Accountability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Algorithmic Transparency: </a:t>
            </a:r>
            <a:r>
              <a:rPr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Publicly disclose what type(s) of ML you’re using, data used, and how AI decisions are made. </a:t>
            </a:r>
            <a:endParaRPr b="1"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Sustainability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Environmental Considerations:</a:t>
            </a:r>
            <a:r>
              <a:rPr lang="en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Will use of large ML models use immense energy and water? Is a simpler model as effective?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Safety &amp; Security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Data Privacy Protections: </a:t>
            </a:r>
            <a:r>
              <a:rPr lang="en" sz="13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Strict adherence to privacy laws (e.g., GDPR, CCPA) and privacy-by-design. Are you practicing data minimization? Purpose-use specification? </a:t>
            </a:r>
            <a:endParaRPr b="1"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0525" y="1759875"/>
            <a:ext cx="1877300" cy="179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2"/>
          <p:cNvSpPr txBox="1"/>
          <p:nvPr>
            <p:ph type="title"/>
          </p:nvPr>
        </p:nvSpPr>
        <p:spPr>
          <a:xfrm>
            <a:off x="0" y="276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State AI Governance Tools</a:t>
            </a:r>
            <a:endParaRPr/>
          </a:p>
        </p:txBody>
      </p:sp>
      <p:sp>
        <p:nvSpPr>
          <p:cNvPr id="494" name="Google Shape;494;p82"/>
          <p:cNvSpPr txBox="1"/>
          <p:nvPr>
            <p:ph idx="1" type="body"/>
          </p:nvPr>
        </p:nvSpPr>
        <p:spPr>
          <a:xfrm>
            <a:off x="456100" y="860700"/>
            <a:ext cx="439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Risk &amp; Impact Assessments 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Font typeface="Raleway"/>
              <a:buChar char="-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NIST AI Risk Management Framework (Profiles &amp; Self-Reports)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-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Sandboxes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Raleway"/>
                <a:ea typeface="Raleway"/>
                <a:cs typeface="Raleway"/>
                <a:sym typeface="Raleway"/>
              </a:rPr>
              <a:t>Algorithmic Auditing &amp; Continuous Monitoring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Font typeface="Raleway"/>
              <a:buChar char="-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NIST AI Risk Management Framework (Profiles &amp; Self-Reports)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-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IEEE CertifAIed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-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IAPP AI Governance Certification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-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Internal &amp; External Red Teaming/Auditing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-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Sandboxes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5" name="Google Shape;495;p82"/>
          <p:cNvSpPr txBox="1"/>
          <p:nvPr/>
        </p:nvSpPr>
        <p:spPr>
          <a:xfrm>
            <a:off x="5186975" y="1231550"/>
            <a:ext cx="3600600" cy="24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Standards</a:t>
            </a:r>
            <a:endParaRPr b="1"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-"/>
            </a:pPr>
            <a:r>
              <a:rPr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IEEE 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-"/>
            </a:pPr>
            <a:r>
              <a:rPr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ISO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-"/>
            </a:pPr>
            <a:r>
              <a:rPr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CEN-CENELEC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Public Disclosure &amp; Accountability</a:t>
            </a:r>
            <a:endParaRPr b="1"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-"/>
            </a:pPr>
            <a:r>
              <a:rPr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AI Inventory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-"/>
            </a:pPr>
            <a:r>
              <a:rPr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Harm Reporting Mechanism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3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&amp; IMPACT ASSESSMENTS</a:t>
            </a:r>
            <a:endParaRPr/>
          </a:p>
        </p:txBody>
      </p:sp>
      <p:pic>
        <p:nvPicPr>
          <p:cNvPr id="501" name="Google Shape;50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500" y="1091425"/>
            <a:ext cx="3917001" cy="4052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IST Logo" id="502" name="Google Shape;502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50" y="4094621"/>
            <a:ext cx="3539899" cy="8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4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84" title="NIST AI RMF Playbook v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01" y="0"/>
            <a:ext cx="81924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5"/>
          <p:cNvSpPr txBox="1"/>
          <p:nvPr/>
        </p:nvSpPr>
        <p:spPr>
          <a:xfrm>
            <a:off x="311700" y="401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Third-party Auditors, Evaluators, Licensors, Certifiers </a:t>
            </a:r>
            <a:endParaRPr b="1" sz="28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15" name="Google Shape;515;p85"/>
          <p:cNvSpPr txBox="1"/>
          <p:nvPr/>
        </p:nvSpPr>
        <p:spPr>
          <a:xfrm>
            <a:off x="1424496" y="1251525"/>
            <a:ext cx="3868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Auditors</a:t>
            </a:r>
            <a:endParaRPr b="1"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ORCAA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Parity AI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Evaluators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Credo.ai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ARC Evals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6" name="Google Shape;516;p85"/>
          <p:cNvSpPr txBox="1"/>
          <p:nvPr/>
        </p:nvSpPr>
        <p:spPr>
          <a:xfrm>
            <a:off x="3679621" y="1251525"/>
            <a:ext cx="4217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Licensors</a:t>
            </a:r>
            <a:endParaRPr b="1"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Responsible AI Licenses (RAIL)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Certifiers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Responsible AI Institute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6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ROLE OF AI STANDARDS &amp; GUIDELINES</a:t>
            </a:r>
            <a:endParaRPr b="1"/>
          </a:p>
        </p:txBody>
      </p:sp>
      <p:sp>
        <p:nvSpPr>
          <p:cNvPr id="522" name="Google Shape;522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3" name="Google Shape;52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00" y="1267187"/>
            <a:ext cx="2671626" cy="291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0973" y="2082100"/>
            <a:ext cx="3867249" cy="64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0964" y="1114775"/>
            <a:ext cx="3867262" cy="8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0975" y="4132270"/>
            <a:ext cx="3606300" cy="4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0975" y="2822300"/>
            <a:ext cx="4531701" cy="14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7"/>
          <p:cNvSpPr txBox="1"/>
          <p:nvPr/>
        </p:nvSpPr>
        <p:spPr>
          <a:xfrm>
            <a:off x="311700" y="401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Playfair Display"/>
                <a:ea typeface="Playfair Display"/>
                <a:cs typeface="Playfair Display"/>
                <a:sym typeface="Playfair Display"/>
              </a:rPr>
              <a:t>VET AI Act</a:t>
            </a:r>
            <a:endParaRPr b="1" sz="28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33" name="Google Shape;533;p87"/>
          <p:cNvSpPr txBox="1"/>
          <p:nvPr/>
        </p:nvSpPr>
        <p:spPr>
          <a:xfrm>
            <a:off x="561775" y="905800"/>
            <a:ext cx="731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Validation and Evaluation for Trustworthy (VET) AI Act</a:t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34" name="Google Shape;53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375" y="1485850"/>
            <a:ext cx="2914519" cy="30144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Tech Policy Press - Technology and ..." id="535" name="Google Shape;53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4800" y="148585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25" y="79950"/>
            <a:ext cx="3717309" cy="483869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1" name="Google Shape;54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4359" y="79950"/>
            <a:ext cx="3718745" cy="4838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2" name="Google Shape;542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8750" y="1644550"/>
            <a:ext cx="1745250" cy="170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9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 OUT</a:t>
            </a:r>
            <a:endParaRPr/>
          </a:p>
        </p:txBody>
      </p:sp>
      <p:sp>
        <p:nvSpPr>
          <p:cNvPr id="548" name="Google Shape;548;p89"/>
          <p:cNvSpPr txBox="1"/>
          <p:nvPr>
            <p:ph idx="1" type="body"/>
          </p:nvPr>
        </p:nvSpPr>
        <p:spPr>
          <a:xfrm>
            <a:off x="0" y="1457275"/>
            <a:ext cx="914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Challenges?</a:t>
            </a:r>
            <a:endParaRPr sz="3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/>
              <a:t>Surprises?</a:t>
            </a:r>
            <a:endParaRPr sz="3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/>
              <a:t>Tensions? </a:t>
            </a:r>
            <a:endParaRPr sz="3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/>
              <a:t>Synergies?</a:t>
            </a:r>
            <a:endParaRPr sz="3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0"/>
          <p:cNvSpPr txBox="1"/>
          <p:nvPr>
            <p:ph idx="4294967295" type="title"/>
          </p:nvPr>
        </p:nvSpPr>
        <p:spPr>
          <a:xfrm>
            <a:off x="0" y="1846650"/>
            <a:ext cx="9144000" cy="14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Brandie Nonnecke, PhD</a:t>
            </a:r>
            <a:endParaRPr sz="19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Director, CITRIS Policy Lab</a:t>
            </a:r>
            <a:endParaRPr sz="19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Assoc. Research Professor, Goldman School of Public Policy</a:t>
            </a:r>
            <a:endParaRPr sz="19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Faculty Co-Director, Berkeley Center for Law &amp; Technology</a:t>
            </a:r>
            <a:endParaRPr sz="19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nonnecke@berkeley.edu | @BrandieNonnecke | @TecHypeShow</a:t>
            </a:r>
            <a:endParaRPr sz="19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554" name="Google Shape;554;p90"/>
          <p:cNvSpPr txBox="1"/>
          <p:nvPr>
            <p:ph idx="4294967295" type="title"/>
          </p:nvPr>
        </p:nvSpPr>
        <p:spPr>
          <a:xfrm>
            <a:off x="0" y="63515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CONTACT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55" name="Google Shape;555;p90"/>
          <p:cNvCxnSpPr/>
          <p:nvPr/>
        </p:nvCxnSpPr>
        <p:spPr>
          <a:xfrm>
            <a:off x="3638250" y="1679025"/>
            <a:ext cx="19494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6" name="Google Shape;556;p90"/>
          <p:cNvCxnSpPr/>
          <p:nvPr/>
        </p:nvCxnSpPr>
        <p:spPr>
          <a:xfrm>
            <a:off x="3638250" y="3725125"/>
            <a:ext cx="1949400" cy="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SB-1047</a:t>
            </a:r>
            <a:endParaRPr/>
          </a:p>
        </p:txBody>
      </p:sp>
      <p:pic>
        <p:nvPicPr>
          <p:cNvPr id="207" name="Google Shape;207;p47"/>
          <p:cNvPicPr preferRelativeResize="0"/>
          <p:nvPr/>
        </p:nvPicPr>
        <p:blipFill rotWithShape="1">
          <a:blip r:embed="rId3">
            <a:alphaModFix/>
          </a:blip>
          <a:srcRect b="0" l="3360" r="4558" t="0"/>
          <a:stretch/>
        </p:blipFill>
        <p:spPr>
          <a:xfrm>
            <a:off x="307400" y="1115925"/>
            <a:ext cx="8420050" cy="29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9975" y="100313"/>
            <a:ext cx="1116750" cy="10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Action Summit</a:t>
            </a:r>
            <a:endParaRPr/>
          </a:p>
        </p:txBody>
      </p:sp>
      <p:pic>
        <p:nvPicPr>
          <p:cNvPr id="214" name="Google Shape;2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000" y="946601"/>
            <a:ext cx="5515950" cy="32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0350" y="1215779"/>
            <a:ext cx="1821250" cy="178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9"/>
          <p:cNvSpPr/>
          <p:nvPr/>
        </p:nvSpPr>
        <p:spPr>
          <a:xfrm>
            <a:off x="5127975" y="0"/>
            <a:ext cx="4047900" cy="51435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AI visualization design fui artificial intelligence siri filter ai loading  logo flow light … | Motion graphics design, Animation design, Wallpaper  background design" id="222" name="Google Shape;22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49000"/>
            <a:ext cx="9144000" cy="653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0"/>
          <p:cNvSpPr txBox="1"/>
          <p:nvPr>
            <p:ph idx="1" type="body"/>
          </p:nvPr>
        </p:nvSpPr>
        <p:spPr>
          <a:xfrm>
            <a:off x="0" y="2104490"/>
            <a:ext cx="9144000" cy="16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Not all AI is GenAI</a:t>
            </a:r>
            <a:endParaRPr b="1" sz="4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28" name="Google Shape;228;p50"/>
          <p:cNvCxnSpPr/>
          <p:nvPr/>
        </p:nvCxnSpPr>
        <p:spPr>
          <a:xfrm>
            <a:off x="3587350" y="1726865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50"/>
          <p:cNvCxnSpPr/>
          <p:nvPr/>
        </p:nvCxnSpPr>
        <p:spPr>
          <a:xfrm>
            <a:off x="3587350" y="3069384"/>
            <a:ext cx="1949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D49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Das Ist Ja Der Hammer GIFs - Find &amp; Share on GIPHY" id="236" name="Google Shape;2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775" y="1067063"/>
            <a:ext cx="3009375" cy="300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