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7" r:id="rId2"/>
    <p:sldId id="360" r:id="rId3"/>
    <p:sldId id="352" r:id="rId4"/>
    <p:sldId id="358" r:id="rId5"/>
    <p:sldId id="366" r:id="rId6"/>
    <p:sldId id="367" r:id="rId7"/>
    <p:sldId id="260" r:id="rId8"/>
    <p:sldId id="370" r:id="rId9"/>
    <p:sldId id="544" r:id="rId10"/>
    <p:sldId id="261" r:id="rId11"/>
    <p:sldId id="262" r:id="rId12"/>
    <p:sldId id="373" r:id="rId13"/>
    <p:sldId id="263" r:id="rId14"/>
    <p:sldId id="543" r:id="rId15"/>
    <p:sldId id="542" r:id="rId16"/>
    <p:sldId id="372" r:id="rId17"/>
    <p:sldId id="356" r:id="rId18"/>
    <p:sldId id="354" r:id="rId19"/>
    <p:sldId id="355" r:id="rId20"/>
    <p:sldId id="334" r:id="rId21"/>
    <p:sldId id="368" r:id="rId22"/>
    <p:sldId id="353" r:id="rId23"/>
    <p:sldId id="359" r:id="rId24"/>
    <p:sldId id="369" r:id="rId25"/>
    <p:sldId id="364" r:id="rId26"/>
    <p:sldId id="335" r:id="rId27"/>
    <p:sldId id="374" r:id="rId28"/>
    <p:sldId id="337" r:id="rId29"/>
    <p:sldId id="336" r:id="rId30"/>
    <p:sldId id="347" r:id="rId31"/>
    <p:sldId id="339" r:id="rId32"/>
    <p:sldId id="345" r:id="rId33"/>
    <p:sldId id="346" r:id="rId34"/>
    <p:sldId id="340" r:id="rId35"/>
    <p:sldId id="320" r:id="rId36"/>
    <p:sldId id="321" r:id="rId37"/>
    <p:sldId id="322" r:id="rId38"/>
    <p:sldId id="349" r:id="rId39"/>
    <p:sldId id="365" r:id="rId40"/>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witt,  Andrea" initials="GA" lastIdx="2" clrIdx="0">
    <p:extLst>
      <p:ext uri="{19B8F6BF-5375-455C-9EA6-DF929625EA0E}">
        <p15:presenceInfo xmlns:p15="http://schemas.microsoft.com/office/powerpoint/2012/main" userId="S-1-5-21-1423485556-2532401405-1673821462-119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p:cViewPr varScale="1">
        <p:scale>
          <a:sx n="90" d="100"/>
          <a:sy n="90" d="100"/>
        </p:scale>
        <p:origin x="90" y="21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4AFC67-67C1-4735-8240-F7E3E296B29F}" type="datetimeFigureOut">
              <a:rPr lang="en-US" smtClean="0"/>
              <a:t>3/1/2021</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FD92F3-F446-4C60-849A-6F0BCA7DDB82}" type="slidenum">
              <a:rPr lang="en-US" smtClean="0"/>
              <a:t>‹#›</a:t>
            </a:fld>
            <a:endParaRPr lang="en-US"/>
          </a:p>
        </p:txBody>
      </p:sp>
    </p:spTree>
    <p:extLst>
      <p:ext uri="{BB962C8B-B14F-4D97-AF65-F5344CB8AC3E}">
        <p14:creationId xmlns:p14="http://schemas.microsoft.com/office/powerpoint/2010/main" val="294917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B0FA82-05D9-4443-BD89-A4F0A2DA7A48}" type="slidenum">
              <a:rPr lang="en-US" smtClean="0"/>
              <a:t>1</a:t>
            </a:fld>
            <a:endParaRPr lang="en-US"/>
          </a:p>
        </p:txBody>
      </p:sp>
    </p:spTree>
    <p:extLst>
      <p:ext uri="{BB962C8B-B14F-4D97-AF65-F5344CB8AC3E}">
        <p14:creationId xmlns:p14="http://schemas.microsoft.com/office/powerpoint/2010/main" val="299940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8254"/>
            <a:ext cx="7543800" cy="2161646"/>
          </a:xfrm>
        </p:spPr>
        <p:txBody>
          <a:bodyPr anchor="b"/>
          <a:lstStyle>
            <a:lvl1pPr>
              <a:defRPr sz="4400" b="1">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10000"/>
            <a:ext cx="6461760" cy="889000"/>
          </a:xfrm>
        </p:spPr>
        <p:txBody>
          <a:bodyPr anchor="t">
            <a:normAutofit/>
          </a:bodyPr>
          <a:lstStyle>
            <a:lvl1pPr marL="0" indent="0" algn="l">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644B7-609F-9344-AA03-F82FB0002245}"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BCFF1-D58E-A44E-9EF3-918BBAB6D9FA}"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1752600" cy="4876271"/>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908F8-D0B0-B74C-B3B3-CAAAF168A3AE}"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08DA9-1AF6-104F-B2AE-81B797604A0B}"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572000"/>
            <a:ext cx="7659687" cy="9736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5" y="3210719"/>
            <a:ext cx="6135687" cy="13612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A369C-1BC7-7D42-B5FA-7638696628A6}"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80160"/>
            <a:ext cx="3657600" cy="3825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280160"/>
            <a:ext cx="3657600" cy="38252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A833F-D67C-6A4C-9102-99F69A548528}"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3657600" cy="53313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365760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279261"/>
            <a:ext cx="3657600" cy="53313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812396"/>
            <a:ext cx="3657600"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DB35C-A519-A948-8908-82AD1CCBECC7}" type="datetime1">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5DA93-96C6-1C4F-B77A-993BBA53DA58}" type="datetime1">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7642D-C010-3E47-9D79-73789EA65207}" type="datetime1">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884FD-5AE3-4AB8-A131-D5275E4E2C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579620"/>
            <a:ext cx="7772400" cy="49530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5080000"/>
            <a:ext cx="7772401" cy="5080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21045-6CD2-AC4C-8945-BE5004B5FD48}"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884FD-5AE3-4AB8-A131-D5275E4E2CDB}" type="slidenum">
              <a:rPr lang="en-US" smtClean="0"/>
              <a:t>‹#›</a:t>
            </a:fld>
            <a:endParaRPr lang="en-US"/>
          </a:p>
        </p:txBody>
      </p:sp>
      <p:sp>
        <p:nvSpPr>
          <p:cNvPr id="9" name="Content Placeholder 8"/>
          <p:cNvSpPr>
            <a:spLocks noGrp="1"/>
          </p:cNvSpPr>
          <p:nvPr>
            <p:ph sz="quarter" idx="13"/>
          </p:nvPr>
        </p:nvSpPr>
        <p:spPr>
          <a:xfrm>
            <a:off x="304800" y="317500"/>
            <a:ext cx="7772400" cy="4119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579398"/>
            <a:ext cx="7772400" cy="495522"/>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080000"/>
            <a:ext cx="7772400" cy="51054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94DDF44-69E0-8141-8BC1-AB69AA5BFEA9}" type="datetime1">
              <a:rPr lang="en-US" smtClean="0"/>
              <a:t>3/1/2021</a:t>
            </a:fld>
            <a:endParaRPr lang="en-US"/>
          </a:p>
        </p:txBody>
      </p:sp>
      <p:sp>
        <p:nvSpPr>
          <p:cNvPr id="9" name="Slide Number Placeholder 8"/>
          <p:cNvSpPr>
            <a:spLocks noGrp="1"/>
          </p:cNvSpPr>
          <p:nvPr>
            <p:ph type="sldNum" sz="quarter" idx="11"/>
          </p:nvPr>
        </p:nvSpPr>
        <p:spPr/>
        <p:txBody>
          <a:bodyPr/>
          <a:lstStyle/>
          <a:p>
            <a:fld id="{0E6884FD-5AE3-4AB8-A131-D5275E4E2CD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14300"/>
            <a:ext cx="7620000" cy="9525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28600" y="1333500"/>
            <a:ext cx="7620000" cy="4000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572000"/>
            <a:ext cx="6858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707467"/>
            <a:ext cx="548640" cy="33020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E6884FD-5AE3-4AB8-A131-D5275E4E2CDB}" type="slidenum">
              <a:rPr lang="en-US" smtClean="0"/>
              <a:t>‹#›</a:t>
            </a:fld>
            <a:endParaRPr lang="en-US"/>
          </a:p>
        </p:txBody>
      </p:sp>
      <p:sp>
        <p:nvSpPr>
          <p:cNvPr id="5" name="Footer Placeholder 4"/>
          <p:cNvSpPr>
            <a:spLocks noGrp="1"/>
          </p:cNvSpPr>
          <p:nvPr>
            <p:ph type="ftr" sz="quarter" idx="3"/>
          </p:nvPr>
        </p:nvSpPr>
        <p:spPr>
          <a:xfrm rot="16200000">
            <a:off x="7784185" y="3343487"/>
            <a:ext cx="1972734"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754553" y="1341120"/>
            <a:ext cx="2031999" cy="365760"/>
          </a:xfrm>
          <a:prstGeom prst="rect">
            <a:avLst/>
          </a:prstGeom>
        </p:spPr>
        <p:txBody>
          <a:bodyPr vert="horz" lIns="91440" tIns="45720" rIns="91440" bIns="45720" rtlCol="0" anchor="ctr"/>
          <a:lstStyle>
            <a:lvl1pPr algn="l">
              <a:defRPr sz="1200">
                <a:solidFill>
                  <a:schemeClr val="bg2"/>
                </a:solidFill>
              </a:defRPr>
            </a:lvl1pPr>
          </a:lstStyle>
          <a:p>
            <a:fld id="{F219A97E-19FB-E14A-98C8-D0EC3FD2C652}" type="datetime1">
              <a:rPr lang="en-US" smtClean="0"/>
              <a:t>3/1/2021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b="1"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ts val="0"/>
        </a:spcBef>
        <a:spcAft>
          <a:spcPts val="1200"/>
        </a:spcAft>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ts val="0"/>
        </a:spcBef>
        <a:spcAft>
          <a:spcPts val="1200"/>
        </a:spcAft>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ts val="0"/>
        </a:spcBef>
        <a:spcAft>
          <a:spcPts val="1200"/>
        </a:spcAft>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ts val="0"/>
        </a:spcBef>
        <a:spcAft>
          <a:spcPts val="1200"/>
        </a:spcAft>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ts val="0"/>
        </a:spcBef>
        <a:spcAft>
          <a:spcPts val="1200"/>
        </a:spcAft>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Lawsuit" TargetMode="External"/><Relationship Id="rId2" Type="http://schemas.openxmlformats.org/officeDocument/2006/relationships/hyperlink" Target="https://en.wikipedia.org/wiki/Climate_justice" TargetMode="External"/><Relationship Id="rId1" Type="http://schemas.openxmlformats.org/officeDocument/2006/relationships/slideLayout" Target="../slideLayouts/slideLayout2.xml"/><Relationship Id="rId6" Type="http://schemas.openxmlformats.org/officeDocument/2006/relationships/hyperlink" Target="https://en.wikipedia.org/wiki/Our_Children's_Trust" TargetMode="External"/><Relationship Id="rId5" Type="http://schemas.openxmlformats.org/officeDocument/2006/relationships/hyperlink" Target="https://en.wikipedia.org/wiki/Federal_government_of_the_United_States#Executive_branch" TargetMode="External"/><Relationship Id="rId4" Type="http://schemas.openxmlformats.org/officeDocument/2006/relationships/hyperlink" Target="https://en.wikipedia.org/wiki/Federal_government_of_the_United_Stat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543800" cy="2161646"/>
          </a:xfrm>
        </p:spPr>
        <p:txBody>
          <a:bodyPr/>
          <a:lstStyle/>
          <a:p>
            <a:pPr algn="ctr"/>
            <a:r>
              <a:rPr lang="en-US" dirty="0"/>
              <a:t>Climate Change and Risk</a:t>
            </a:r>
          </a:p>
        </p:txBody>
      </p:sp>
      <p:sp>
        <p:nvSpPr>
          <p:cNvPr id="3" name="Subtitle 2"/>
          <p:cNvSpPr>
            <a:spLocks noGrp="1"/>
          </p:cNvSpPr>
          <p:nvPr>
            <p:ph type="subTitle" idx="1"/>
          </p:nvPr>
        </p:nvSpPr>
        <p:spPr>
          <a:xfrm>
            <a:off x="1219200" y="3810000"/>
            <a:ext cx="6461760" cy="889000"/>
          </a:xfrm>
        </p:spPr>
        <p:txBody>
          <a:bodyPr>
            <a:normAutofit fontScale="92500" lnSpcReduction="20000"/>
          </a:bodyPr>
          <a:lstStyle/>
          <a:p>
            <a:pPr algn="ctr"/>
            <a:r>
              <a:rPr lang="en-US" dirty="0"/>
              <a:t>U of California Berkeley</a:t>
            </a:r>
          </a:p>
          <a:p>
            <a:pPr algn="ctr"/>
            <a:r>
              <a:rPr lang="en-US" dirty="0"/>
              <a:t>March 1, 2021</a:t>
            </a:r>
          </a:p>
          <a:p>
            <a:endParaRPr lang="en-US" dirty="0"/>
          </a:p>
        </p:txBody>
      </p:sp>
    </p:spTree>
    <p:extLst>
      <p:ext uri="{BB962C8B-B14F-4D97-AF65-F5344CB8AC3E}">
        <p14:creationId xmlns:p14="http://schemas.microsoft.com/office/powerpoint/2010/main" val="386227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7C3A-3C16-406D-98D4-E452BE7C0ED4}"/>
              </a:ext>
            </a:extLst>
          </p:cNvPr>
          <p:cNvSpPr>
            <a:spLocks noGrp="1"/>
          </p:cNvSpPr>
          <p:nvPr>
            <p:ph type="title"/>
          </p:nvPr>
        </p:nvSpPr>
        <p:spPr/>
        <p:txBody>
          <a:bodyPr/>
          <a:lstStyle/>
          <a:p>
            <a:r>
              <a:rPr lang="en-US" dirty="0"/>
              <a:t>Inadequacy of standard integrated assessment models (continued)</a:t>
            </a:r>
          </a:p>
        </p:txBody>
      </p:sp>
      <p:sp>
        <p:nvSpPr>
          <p:cNvPr id="3" name="Content Placeholder 2">
            <a:extLst>
              <a:ext uri="{FF2B5EF4-FFF2-40B4-BE49-F238E27FC236}">
                <a16:creationId xmlns:a16="http://schemas.microsoft.com/office/drawing/2014/main" id="{9501706C-5899-484A-A5FE-1BB2C5B95EE2}"/>
              </a:ext>
            </a:extLst>
          </p:cNvPr>
          <p:cNvSpPr>
            <a:spLocks noGrp="1"/>
          </p:cNvSpPr>
          <p:nvPr>
            <p:ph idx="1"/>
          </p:nvPr>
        </p:nvSpPr>
        <p:spPr>
          <a:xfrm>
            <a:off x="326571" y="1562100"/>
            <a:ext cx="7886700" cy="3263504"/>
          </a:xfrm>
        </p:spPr>
        <p:txBody>
          <a:bodyPr>
            <a:normAutofit fontScale="85000" lnSpcReduction="20000"/>
          </a:bodyPr>
          <a:lstStyle/>
          <a:p>
            <a:r>
              <a:rPr lang="en-US" b="1" dirty="0"/>
              <a:t>Inadequate treatment of risk</a:t>
            </a:r>
          </a:p>
          <a:p>
            <a:pPr lvl="1"/>
            <a:r>
              <a:rPr lang="en-US" dirty="0"/>
              <a:t>Often focusing on “central case”</a:t>
            </a:r>
          </a:p>
          <a:p>
            <a:pPr lvl="1"/>
            <a:r>
              <a:rPr lang="en-US" dirty="0"/>
              <a:t>Seldom incorporating full analysis of implications of </a:t>
            </a:r>
            <a:r>
              <a:rPr lang="en-US" b="1" dirty="0"/>
              <a:t>fat-tailed distribution</a:t>
            </a:r>
          </a:p>
          <a:p>
            <a:pPr lvl="2"/>
            <a:r>
              <a:rPr lang="en-US" b="1" dirty="0"/>
              <a:t>Expected utility may not even be defined</a:t>
            </a:r>
          </a:p>
          <a:p>
            <a:pPr lvl="1"/>
            <a:r>
              <a:rPr lang="en-US" b="1" dirty="0"/>
              <a:t>And the fact that social marginal utility of income will be high precisely in those states of nature where climate change and its adverse consequences are large</a:t>
            </a:r>
          </a:p>
          <a:p>
            <a:pPr lvl="1"/>
            <a:r>
              <a:rPr lang="en-US" dirty="0"/>
              <a:t>Large losses in bad states combined with risk aversion means taking strong actions now is far more desirable than it would be in the absence of risk</a:t>
            </a:r>
          </a:p>
          <a:p>
            <a:pPr lvl="2"/>
            <a:r>
              <a:rPr lang="en-US" dirty="0"/>
              <a:t>Effective discount rate lower (higher social cost of carbon)</a:t>
            </a:r>
          </a:p>
        </p:txBody>
      </p:sp>
      <p:sp>
        <p:nvSpPr>
          <p:cNvPr id="4" name="Slide Number Placeholder 3">
            <a:extLst>
              <a:ext uri="{FF2B5EF4-FFF2-40B4-BE49-F238E27FC236}">
                <a16:creationId xmlns:a16="http://schemas.microsoft.com/office/drawing/2014/main" id="{886DBC1B-FAA1-484F-81F0-7AD1D6227614}"/>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10</a:t>
            </a:fld>
            <a:endParaRPr lang="en-US" dirty="0"/>
          </a:p>
        </p:txBody>
      </p:sp>
    </p:spTree>
    <p:extLst>
      <p:ext uri="{BB962C8B-B14F-4D97-AF65-F5344CB8AC3E}">
        <p14:creationId xmlns:p14="http://schemas.microsoft.com/office/powerpoint/2010/main" val="117081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49F7-4F18-4D81-920F-51B2647AC8CB}"/>
              </a:ext>
            </a:extLst>
          </p:cNvPr>
          <p:cNvSpPr>
            <a:spLocks noGrp="1"/>
          </p:cNvSpPr>
          <p:nvPr>
            <p:ph type="title"/>
          </p:nvPr>
        </p:nvSpPr>
        <p:spPr/>
        <p:txBody>
          <a:bodyPr/>
          <a:lstStyle/>
          <a:p>
            <a:r>
              <a:rPr lang="en-US" b="1" dirty="0"/>
              <a:t>Normative framework needs to change</a:t>
            </a:r>
          </a:p>
        </p:txBody>
      </p:sp>
      <p:sp>
        <p:nvSpPr>
          <p:cNvPr id="3" name="Content Placeholder 2">
            <a:extLst>
              <a:ext uri="{FF2B5EF4-FFF2-40B4-BE49-F238E27FC236}">
                <a16:creationId xmlns:a16="http://schemas.microsoft.com/office/drawing/2014/main" id="{6683E0BC-6078-476C-92CE-5E3E65B2E241}"/>
              </a:ext>
            </a:extLst>
          </p:cNvPr>
          <p:cNvSpPr>
            <a:spLocks noGrp="1"/>
          </p:cNvSpPr>
          <p:nvPr>
            <p:ph idx="1"/>
          </p:nvPr>
        </p:nvSpPr>
        <p:spPr>
          <a:xfrm>
            <a:off x="604158" y="1461407"/>
            <a:ext cx="7919357" cy="3763736"/>
          </a:xfrm>
        </p:spPr>
        <p:txBody>
          <a:bodyPr>
            <a:normAutofit fontScale="62500" lnSpcReduction="20000"/>
          </a:bodyPr>
          <a:lstStyle/>
          <a:p>
            <a:pPr>
              <a:lnSpc>
                <a:spcPct val="110000"/>
              </a:lnSpc>
            </a:pPr>
            <a:r>
              <a:rPr lang="en-US" dirty="0"/>
              <a:t>Standard model sets policy to maximize intertemporal utility,  uses that model to assess the social cost of carbon, and uses that to set appropriate price intervention</a:t>
            </a:r>
          </a:p>
          <a:p>
            <a:pPr lvl="1">
              <a:lnSpc>
                <a:spcPct val="110000"/>
              </a:lnSpc>
            </a:pPr>
            <a:r>
              <a:rPr lang="en-US" dirty="0"/>
              <a:t>Defining “social cost of carbon”</a:t>
            </a:r>
          </a:p>
          <a:p>
            <a:pPr>
              <a:lnSpc>
                <a:spcPct val="110000"/>
              </a:lnSpc>
            </a:pPr>
            <a:r>
              <a:rPr lang="en-US" dirty="0"/>
              <a:t>Standard approach ignores consequences of fat-tailed distributions (Weitzman)</a:t>
            </a:r>
          </a:p>
          <a:p>
            <a:pPr lvl="1">
              <a:lnSpc>
                <a:spcPct val="110000"/>
              </a:lnSpc>
            </a:pPr>
            <a:r>
              <a:rPr lang="en-US" b="1" dirty="0"/>
              <a:t>Expected utility isn’t even defined (equals minus infinity)</a:t>
            </a:r>
          </a:p>
          <a:p>
            <a:pPr lvl="1">
              <a:lnSpc>
                <a:spcPct val="110000"/>
              </a:lnSpc>
            </a:pPr>
            <a:r>
              <a:rPr lang="en-US" b="1" dirty="0"/>
              <a:t>Implies high (infinite) social cost of carbon</a:t>
            </a:r>
          </a:p>
          <a:p>
            <a:pPr>
              <a:lnSpc>
                <a:spcPct val="110000"/>
              </a:lnSpc>
            </a:pPr>
            <a:r>
              <a:rPr lang="en-US" b="1" dirty="0"/>
              <a:t>Not a complete ordering</a:t>
            </a:r>
          </a:p>
          <a:p>
            <a:pPr lvl="1">
              <a:lnSpc>
                <a:spcPct val="110000"/>
              </a:lnSpc>
            </a:pPr>
            <a:r>
              <a:rPr lang="en-US" dirty="0"/>
              <a:t>Implies optimization approach is questionable</a:t>
            </a:r>
          </a:p>
          <a:p>
            <a:pPr lvl="1">
              <a:lnSpc>
                <a:spcPct val="110000"/>
              </a:lnSpc>
            </a:pPr>
            <a:r>
              <a:rPr lang="en-US" dirty="0"/>
              <a:t>Getting a complete ordering is even more difficult in the context of making social decisions</a:t>
            </a:r>
          </a:p>
          <a:p>
            <a:pPr lvl="1">
              <a:lnSpc>
                <a:spcPct val="110000"/>
              </a:lnSpc>
            </a:pPr>
            <a:r>
              <a:rPr lang="en-US" dirty="0"/>
              <a:t>But consensus on some things can still be reached</a:t>
            </a:r>
          </a:p>
          <a:p>
            <a:pPr lvl="1">
              <a:lnSpc>
                <a:spcPct val="110000"/>
              </a:lnSpc>
            </a:pPr>
            <a:r>
              <a:rPr lang="en-US" dirty="0"/>
              <a:t>That is what the international community is done</a:t>
            </a:r>
          </a:p>
          <a:p>
            <a:pPr marL="0" indent="0">
              <a:buNone/>
            </a:pPr>
            <a:endParaRPr lang="en-US" dirty="0"/>
          </a:p>
        </p:txBody>
      </p:sp>
      <p:sp>
        <p:nvSpPr>
          <p:cNvPr id="4" name="Slide Number Placeholder 3">
            <a:extLst>
              <a:ext uri="{FF2B5EF4-FFF2-40B4-BE49-F238E27FC236}">
                <a16:creationId xmlns:a16="http://schemas.microsoft.com/office/drawing/2014/main" id="{0BE788C3-1835-504A-A338-F1FFA6245CDB}"/>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11</a:t>
            </a:fld>
            <a:endParaRPr lang="en-US" dirty="0"/>
          </a:p>
        </p:txBody>
      </p:sp>
    </p:spTree>
    <p:extLst>
      <p:ext uri="{BB962C8B-B14F-4D97-AF65-F5344CB8AC3E}">
        <p14:creationId xmlns:p14="http://schemas.microsoft.com/office/powerpoint/2010/main" val="3750197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CD58-42B7-401D-A88F-001FB3985288}"/>
              </a:ext>
            </a:extLst>
          </p:cNvPr>
          <p:cNvSpPr>
            <a:spLocks noGrp="1"/>
          </p:cNvSpPr>
          <p:nvPr>
            <p:ph type="title"/>
          </p:nvPr>
        </p:nvSpPr>
        <p:spPr/>
        <p:txBody>
          <a:bodyPr/>
          <a:lstStyle/>
          <a:p>
            <a:r>
              <a:rPr lang="en-US" dirty="0"/>
              <a:t>Discounting</a:t>
            </a:r>
          </a:p>
        </p:txBody>
      </p:sp>
      <p:sp>
        <p:nvSpPr>
          <p:cNvPr id="3" name="Content Placeholder 2">
            <a:extLst>
              <a:ext uri="{FF2B5EF4-FFF2-40B4-BE49-F238E27FC236}">
                <a16:creationId xmlns:a16="http://schemas.microsoft.com/office/drawing/2014/main" id="{AB5CBC6D-4325-418A-B2EB-CBABF2E4AF4C}"/>
              </a:ext>
            </a:extLst>
          </p:cNvPr>
          <p:cNvSpPr>
            <a:spLocks noGrp="1"/>
          </p:cNvSpPr>
          <p:nvPr>
            <p:ph idx="1"/>
          </p:nvPr>
        </p:nvSpPr>
        <p:spPr/>
        <p:txBody>
          <a:bodyPr>
            <a:normAutofit/>
          </a:bodyPr>
          <a:lstStyle/>
          <a:p>
            <a:pPr>
              <a:spcAft>
                <a:spcPts val="600"/>
              </a:spcAft>
            </a:pPr>
            <a:r>
              <a:rPr lang="en-US" dirty="0"/>
              <a:t>Key to policy—how to evaluate the benefits of reducing carbon emissions</a:t>
            </a:r>
          </a:p>
          <a:p>
            <a:pPr>
              <a:spcAft>
                <a:spcPts val="600"/>
              </a:spcAft>
            </a:pPr>
            <a:r>
              <a:rPr lang="en-US" dirty="0"/>
              <a:t>Benefits will be felt largely in future</a:t>
            </a:r>
          </a:p>
          <a:p>
            <a:pPr lvl="1">
              <a:lnSpc>
                <a:spcPct val="110000"/>
              </a:lnSpc>
              <a:spcAft>
                <a:spcPts val="600"/>
              </a:spcAft>
            </a:pPr>
            <a:r>
              <a:rPr lang="en-US" dirty="0"/>
              <a:t>Using a 7% discount rate says we should pay essentially no attention to future generations</a:t>
            </a:r>
          </a:p>
          <a:p>
            <a:pPr lvl="1">
              <a:lnSpc>
                <a:spcPct val="110000"/>
              </a:lnSpc>
              <a:spcAft>
                <a:spcPts val="600"/>
              </a:spcAft>
            </a:pPr>
            <a:r>
              <a:rPr lang="en-US" dirty="0"/>
              <a:t>IAM models suggest that since we can get a 7% return on investment, better not to curb output today, put money into productive investment yielding 7%, and compensate future generations for the environmental damage</a:t>
            </a:r>
          </a:p>
          <a:p>
            <a:pPr>
              <a:spcAft>
                <a:spcPts val="600"/>
              </a:spcAft>
            </a:pPr>
            <a:endParaRPr lang="en-US" dirty="0"/>
          </a:p>
        </p:txBody>
      </p:sp>
      <p:sp>
        <p:nvSpPr>
          <p:cNvPr id="4" name="Slide Number Placeholder 3">
            <a:extLst>
              <a:ext uri="{FF2B5EF4-FFF2-40B4-BE49-F238E27FC236}">
                <a16:creationId xmlns:a16="http://schemas.microsoft.com/office/drawing/2014/main" id="{03BC10CC-4C0E-E143-8C62-ACC07419FA84}"/>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12</a:t>
            </a:fld>
            <a:endParaRPr lang="en-US" dirty="0"/>
          </a:p>
        </p:txBody>
      </p:sp>
    </p:spTree>
    <p:extLst>
      <p:ext uri="{BB962C8B-B14F-4D97-AF65-F5344CB8AC3E}">
        <p14:creationId xmlns:p14="http://schemas.microsoft.com/office/powerpoint/2010/main" val="414723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3295-1B5C-4C79-AA05-DB5CBCA8F4D2}"/>
              </a:ext>
            </a:extLst>
          </p:cNvPr>
          <p:cNvSpPr>
            <a:spLocks noGrp="1"/>
          </p:cNvSpPr>
          <p:nvPr>
            <p:ph type="title"/>
          </p:nvPr>
        </p:nvSpPr>
        <p:spPr/>
        <p:txBody>
          <a:bodyPr/>
          <a:lstStyle/>
          <a:p>
            <a:r>
              <a:rPr lang="en-US" dirty="0"/>
              <a:t>Failures of standard normative approach</a:t>
            </a:r>
          </a:p>
        </p:txBody>
      </p:sp>
      <p:sp>
        <p:nvSpPr>
          <p:cNvPr id="3" name="Content Placeholder 2">
            <a:extLst>
              <a:ext uri="{FF2B5EF4-FFF2-40B4-BE49-F238E27FC236}">
                <a16:creationId xmlns:a16="http://schemas.microsoft.com/office/drawing/2014/main" id="{0A2101C6-F6FF-48EA-AD83-24832A90A048}"/>
              </a:ext>
            </a:extLst>
          </p:cNvPr>
          <p:cNvSpPr>
            <a:spLocks noGrp="1"/>
          </p:cNvSpPr>
          <p:nvPr>
            <p:ph idx="1"/>
          </p:nvPr>
        </p:nvSpPr>
        <p:spPr>
          <a:xfrm>
            <a:off x="457200" y="1409700"/>
            <a:ext cx="7919357" cy="3839596"/>
          </a:xfrm>
        </p:spPr>
        <p:txBody>
          <a:bodyPr>
            <a:normAutofit fontScale="92500" lnSpcReduction="20000"/>
          </a:bodyPr>
          <a:lstStyle/>
          <a:p>
            <a:pPr>
              <a:spcAft>
                <a:spcPts val="600"/>
              </a:spcAft>
            </a:pPr>
            <a:r>
              <a:rPr lang="en-US" dirty="0"/>
              <a:t>Standard approach (using a dynastic intertemporal utility function, as if  there is a single infinity lived individual, rather than explicitly taking account the effects on later generations) assumes that we can (and will) </a:t>
            </a:r>
            <a:r>
              <a:rPr lang="en-US" dirty="0" err="1"/>
              <a:t>costlessly</a:t>
            </a:r>
            <a:r>
              <a:rPr lang="en-US" dirty="0"/>
              <a:t> compensate future generations for environmental damages</a:t>
            </a:r>
          </a:p>
          <a:p>
            <a:pPr lvl="1">
              <a:spcAft>
                <a:spcPts val="600"/>
              </a:spcAft>
            </a:pPr>
            <a:r>
              <a:rPr lang="en-US" dirty="0"/>
              <a:t>Thus the societal maximization problem is identical to that of the individual—except the individual doesn’t take into account environmental externalities</a:t>
            </a:r>
          </a:p>
          <a:p>
            <a:pPr lvl="1">
              <a:spcAft>
                <a:spcPts val="600"/>
              </a:spcAft>
            </a:pPr>
            <a:r>
              <a:rPr lang="en-US" dirty="0"/>
              <a:t>Such redistributions typically don’t occur</a:t>
            </a:r>
          </a:p>
          <a:p>
            <a:pPr lvl="1">
              <a:spcAft>
                <a:spcPts val="600"/>
              </a:spcAft>
            </a:pPr>
            <a:r>
              <a:rPr lang="en-US" dirty="0"/>
              <a:t>For the most part, standard approach doesn’t adequately take into account intragenerational distributive effects</a:t>
            </a:r>
          </a:p>
          <a:p>
            <a:pPr lvl="2">
              <a:spcAft>
                <a:spcPts val="600"/>
              </a:spcAft>
            </a:pPr>
            <a:r>
              <a:rPr lang="en-US" dirty="0"/>
              <a:t>Implicit assumption that government can and does </a:t>
            </a:r>
            <a:r>
              <a:rPr lang="en-US" dirty="0" err="1"/>
              <a:t>costlessly</a:t>
            </a:r>
            <a:r>
              <a:rPr lang="en-US" dirty="0"/>
              <a:t> undo any adverse effects</a:t>
            </a:r>
          </a:p>
          <a:p>
            <a:pPr lvl="1">
              <a:spcAft>
                <a:spcPts val="600"/>
              </a:spcAft>
            </a:pPr>
            <a:endParaRPr lang="en-US" dirty="0"/>
          </a:p>
          <a:p>
            <a:pPr>
              <a:spcAft>
                <a:spcPts val="600"/>
              </a:spcAft>
            </a:pPr>
            <a:endParaRPr lang="en-US" dirty="0"/>
          </a:p>
        </p:txBody>
      </p:sp>
      <p:sp>
        <p:nvSpPr>
          <p:cNvPr id="4" name="Slide Number Placeholder 3">
            <a:extLst>
              <a:ext uri="{FF2B5EF4-FFF2-40B4-BE49-F238E27FC236}">
                <a16:creationId xmlns:a16="http://schemas.microsoft.com/office/drawing/2014/main" id="{2489C05F-21DD-A643-9C93-A41C4C0308F9}"/>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13</a:t>
            </a:fld>
            <a:endParaRPr lang="en-US" dirty="0"/>
          </a:p>
        </p:txBody>
      </p:sp>
    </p:spTree>
    <p:extLst>
      <p:ext uri="{BB962C8B-B14F-4D97-AF65-F5344CB8AC3E}">
        <p14:creationId xmlns:p14="http://schemas.microsoft.com/office/powerpoint/2010/main" val="2296052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0196-D945-430A-982B-423B19293299}"/>
              </a:ext>
            </a:extLst>
          </p:cNvPr>
          <p:cNvSpPr>
            <a:spLocks noGrp="1"/>
          </p:cNvSpPr>
          <p:nvPr>
            <p:ph type="title"/>
          </p:nvPr>
        </p:nvSpPr>
        <p:spPr/>
        <p:txBody>
          <a:bodyPr/>
          <a:lstStyle/>
          <a:p>
            <a:r>
              <a:rPr lang="en-US" dirty="0"/>
              <a:t>Risk and discounting</a:t>
            </a:r>
          </a:p>
        </p:txBody>
      </p:sp>
      <p:sp>
        <p:nvSpPr>
          <p:cNvPr id="3" name="Content Placeholder 2">
            <a:extLst>
              <a:ext uri="{FF2B5EF4-FFF2-40B4-BE49-F238E27FC236}">
                <a16:creationId xmlns:a16="http://schemas.microsoft.com/office/drawing/2014/main" id="{BBDD6985-8403-4B06-AC5D-75D024844F02}"/>
              </a:ext>
            </a:extLst>
          </p:cNvPr>
          <p:cNvSpPr>
            <a:spLocks noGrp="1"/>
          </p:cNvSpPr>
          <p:nvPr>
            <p:ph idx="1"/>
          </p:nvPr>
        </p:nvSpPr>
        <p:spPr/>
        <p:txBody>
          <a:bodyPr>
            <a:normAutofit fontScale="77500" lnSpcReduction="20000"/>
          </a:bodyPr>
          <a:lstStyle/>
          <a:p>
            <a:pPr>
              <a:lnSpc>
                <a:spcPct val="110000"/>
              </a:lnSpc>
              <a:spcAft>
                <a:spcPts val="600"/>
              </a:spcAft>
            </a:pPr>
            <a:r>
              <a:rPr lang="en-US" dirty="0"/>
              <a:t>Standard approach confuses risk discounting with time discounting</a:t>
            </a:r>
          </a:p>
          <a:p>
            <a:pPr lvl="1">
              <a:lnSpc>
                <a:spcPct val="110000"/>
              </a:lnSpc>
              <a:spcAft>
                <a:spcPts val="600"/>
              </a:spcAft>
            </a:pPr>
            <a:r>
              <a:rPr lang="en-US" dirty="0"/>
              <a:t>Greater uncertainty may mean that we should take greater precautionary actions</a:t>
            </a:r>
          </a:p>
          <a:p>
            <a:pPr lvl="2">
              <a:lnSpc>
                <a:spcPct val="110000"/>
              </a:lnSpc>
              <a:spcAft>
                <a:spcPts val="600"/>
              </a:spcAft>
            </a:pPr>
            <a:r>
              <a:rPr lang="en-US" dirty="0"/>
              <a:t>Increasing discounting because of risk says we should pay </a:t>
            </a:r>
            <a:r>
              <a:rPr lang="en-US" i="1" dirty="0"/>
              <a:t>less </a:t>
            </a:r>
            <a:r>
              <a:rPr lang="en-US" dirty="0"/>
              <a:t>attention to future</a:t>
            </a:r>
          </a:p>
          <a:p>
            <a:pPr lvl="2">
              <a:lnSpc>
                <a:spcPct val="110000"/>
              </a:lnSpc>
              <a:spcAft>
                <a:spcPts val="600"/>
              </a:spcAft>
            </a:pPr>
            <a:r>
              <a:rPr lang="en-US" dirty="0"/>
              <a:t>Correct approach is to calculate certainty equivalents, and then to evaluate impacts on different generations at “intertemporal social discount rate”</a:t>
            </a:r>
          </a:p>
          <a:p>
            <a:pPr lvl="1">
              <a:spcAft>
                <a:spcPts val="600"/>
              </a:spcAft>
            </a:pPr>
            <a:r>
              <a:rPr lang="en-US" dirty="0"/>
              <a:t>And ignores the fact that in those states of nature where damages are high, we will be worse off, have less resources to adapt to climate change, may not be able to make compensation</a:t>
            </a:r>
          </a:p>
          <a:p>
            <a:pPr lvl="2">
              <a:spcAft>
                <a:spcPts val="600"/>
              </a:spcAft>
            </a:pPr>
            <a:r>
              <a:rPr lang="en-US" dirty="0"/>
              <a:t>This alone implies a low (possibly negative) discount rate (Arrow, Stiglitz, </a:t>
            </a:r>
            <a:r>
              <a:rPr lang="en-US" i="1" dirty="0"/>
              <a:t>et al.)</a:t>
            </a:r>
          </a:p>
          <a:p>
            <a:pPr lvl="1">
              <a:spcAft>
                <a:spcPts val="600"/>
              </a:spcAft>
            </a:pPr>
            <a:r>
              <a:rPr lang="en-US" i="1" dirty="0"/>
              <a:t>How we value income to future generations is an endogenous variable, a function of what actions we take today</a:t>
            </a:r>
          </a:p>
          <a:p>
            <a:pPr lvl="2">
              <a:spcAft>
                <a:spcPts val="600"/>
              </a:spcAft>
            </a:pPr>
            <a:r>
              <a:rPr lang="en-US" i="1" dirty="0"/>
              <a:t>Can’t just be read off the market rate of interest</a:t>
            </a:r>
          </a:p>
          <a:p>
            <a:pPr lvl="2">
              <a:spcAft>
                <a:spcPts val="600"/>
              </a:spcAft>
            </a:pPr>
            <a:r>
              <a:rPr lang="en-US" i="1" dirty="0"/>
              <a:t>But if we were to read it off the market rate of interest, real  safe interest rate has been negative—and previous analysis says appropriate discount rate taking into account risk should be smaller</a:t>
            </a:r>
          </a:p>
          <a:p>
            <a:pPr marL="777240" lvl="2" indent="0">
              <a:spcAft>
                <a:spcPts val="600"/>
              </a:spcAft>
              <a:buNone/>
            </a:pPr>
            <a:endParaRPr lang="en-US" i="1" dirty="0"/>
          </a:p>
          <a:p>
            <a:endParaRPr lang="en-US" dirty="0"/>
          </a:p>
        </p:txBody>
      </p:sp>
      <p:sp>
        <p:nvSpPr>
          <p:cNvPr id="4" name="Slide Number Placeholder 3">
            <a:extLst>
              <a:ext uri="{FF2B5EF4-FFF2-40B4-BE49-F238E27FC236}">
                <a16:creationId xmlns:a16="http://schemas.microsoft.com/office/drawing/2014/main" id="{EF6254FE-095F-48C1-8E72-6CA8846ECE83}"/>
              </a:ext>
            </a:extLst>
          </p:cNvPr>
          <p:cNvSpPr>
            <a:spLocks noGrp="1"/>
          </p:cNvSpPr>
          <p:nvPr>
            <p:ph type="sldNum" sz="quarter" idx="12"/>
          </p:nvPr>
        </p:nvSpPr>
        <p:spPr/>
        <p:txBody>
          <a:bodyPr/>
          <a:lstStyle/>
          <a:p>
            <a:fld id="{0E6884FD-5AE3-4AB8-A131-D5275E4E2CDB}" type="slidenum">
              <a:rPr lang="en-US" smtClean="0"/>
              <a:t>14</a:t>
            </a:fld>
            <a:endParaRPr lang="en-US"/>
          </a:p>
        </p:txBody>
      </p:sp>
    </p:spTree>
    <p:extLst>
      <p:ext uri="{BB962C8B-B14F-4D97-AF65-F5344CB8AC3E}">
        <p14:creationId xmlns:p14="http://schemas.microsoft.com/office/powerpoint/2010/main" val="236238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C369-D175-4ADD-BAE9-43B11B6830EC}"/>
              </a:ext>
            </a:extLst>
          </p:cNvPr>
          <p:cNvSpPr>
            <a:spLocks noGrp="1"/>
          </p:cNvSpPr>
          <p:nvPr>
            <p:ph type="title"/>
          </p:nvPr>
        </p:nvSpPr>
        <p:spPr/>
        <p:txBody>
          <a:bodyPr/>
          <a:lstStyle/>
          <a:p>
            <a:r>
              <a:rPr lang="en-US" dirty="0"/>
              <a:t>Much else is left out of model</a:t>
            </a:r>
          </a:p>
        </p:txBody>
      </p:sp>
      <p:sp>
        <p:nvSpPr>
          <p:cNvPr id="3" name="Content Placeholder 2">
            <a:extLst>
              <a:ext uri="{FF2B5EF4-FFF2-40B4-BE49-F238E27FC236}">
                <a16:creationId xmlns:a16="http://schemas.microsoft.com/office/drawing/2014/main" id="{B1CF9523-476E-4F42-8050-5DF06537825A}"/>
              </a:ext>
            </a:extLst>
          </p:cNvPr>
          <p:cNvSpPr>
            <a:spLocks noGrp="1"/>
          </p:cNvSpPr>
          <p:nvPr>
            <p:ph idx="1"/>
          </p:nvPr>
        </p:nvSpPr>
        <p:spPr/>
        <p:txBody>
          <a:bodyPr/>
          <a:lstStyle/>
          <a:p>
            <a:pPr>
              <a:spcAft>
                <a:spcPts val="600"/>
              </a:spcAft>
            </a:pPr>
            <a:r>
              <a:rPr lang="en-US" dirty="0"/>
              <a:t>Standard approach doesn’t put any (reasonable) assessment of the value of life</a:t>
            </a:r>
          </a:p>
          <a:p>
            <a:pPr lvl="1">
              <a:spcAft>
                <a:spcPts val="600"/>
              </a:spcAft>
            </a:pPr>
            <a:r>
              <a:rPr lang="en-US" dirty="0"/>
              <a:t>If a fraction v of the population loses their lives every year because of climate change, if the value of a life is m times per capita income, expected loss on this account alone is mv.  Reasonable estimates of this imply high values for the social cost of carbon</a:t>
            </a:r>
          </a:p>
          <a:p>
            <a:pPr lvl="1">
              <a:spcAft>
                <a:spcPts val="600"/>
              </a:spcAft>
            </a:pPr>
            <a:r>
              <a:rPr lang="en-US" dirty="0"/>
              <a:t>Just one example of many of important costs that have been ignored</a:t>
            </a:r>
          </a:p>
          <a:p>
            <a:pPr lvl="2">
              <a:spcAft>
                <a:spcPts val="600"/>
              </a:spcAft>
            </a:pPr>
            <a:r>
              <a:rPr lang="en-US" dirty="0"/>
              <a:t>Loss of biodiversity</a:t>
            </a:r>
          </a:p>
          <a:p>
            <a:pPr>
              <a:spcAft>
                <a:spcPts val="600"/>
              </a:spcAft>
            </a:pPr>
            <a:r>
              <a:rPr lang="en-US" dirty="0"/>
              <a:t>Endogenous and changing preferences and technology</a:t>
            </a:r>
          </a:p>
          <a:p>
            <a:pPr lvl="1">
              <a:spcAft>
                <a:spcPts val="600"/>
              </a:spcAft>
            </a:pPr>
            <a:endParaRPr lang="en-US" dirty="0"/>
          </a:p>
          <a:p>
            <a:endParaRPr lang="en-US" dirty="0"/>
          </a:p>
        </p:txBody>
      </p:sp>
      <p:sp>
        <p:nvSpPr>
          <p:cNvPr id="4" name="Slide Number Placeholder 3">
            <a:extLst>
              <a:ext uri="{FF2B5EF4-FFF2-40B4-BE49-F238E27FC236}">
                <a16:creationId xmlns:a16="http://schemas.microsoft.com/office/drawing/2014/main" id="{F24A2D89-4284-42DF-8709-C95D0037B2F0}"/>
              </a:ext>
            </a:extLst>
          </p:cNvPr>
          <p:cNvSpPr>
            <a:spLocks noGrp="1"/>
          </p:cNvSpPr>
          <p:nvPr>
            <p:ph type="sldNum" sz="quarter" idx="12"/>
          </p:nvPr>
        </p:nvSpPr>
        <p:spPr/>
        <p:txBody>
          <a:bodyPr/>
          <a:lstStyle/>
          <a:p>
            <a:fld id="{0E6884FD-5AE3-4AB8-A131-D5275E4E2CDB}" type="slidenum">
              <a:rPr lang="en-US" smtClean="0"/>
              <a:t>15</a:t>
            </a:fld>
            <a:endParaRPr lang="en-US"/>
          </a:p>
        </p:txBody>
      </p:sp>
    </p:spTree>
    <p:extLst>
      <p:ext uri="{BB962C8B-B14F-4D97-AF65-F5344CB8AC3E}">
        <p14:creationId xmlns:p14="http://schemas.microsoft.com/office/powerpoint/2010/main" val="41788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773A-4BB4-451B-B6AB-DA01FF3FEE90}"/>
              </a:ext>
            </a:extLst>
          </p:cNvPr>
          <p:cNvSpPr>
            <a:spLocks noGrp="1"/>
          </p:cNvSpPr>
          <p:nvPr>
            <p:ph type="title"/>
          </p:nvPr>
        </p:nvSpPr>
        <p:spPr/>
        <p:txBody>
          <a:bodyPr/>
          <a:lstStyle/>
          <a:p>
            <a:r>
              <a:rPr lang="en-US" dirty="0"/>
              <a:t>Two key consequences of these model failures</a:t>
            </a:r>
          </a:p>
        </p:txBody>
      </p:sp>
      <p:sp>
        <p:nvSpPr>
          <p:cNvPr id="3" name="Content Placeholder 2">
            <a:extLst>
              <a:ext uri="{FF2B5EF4-FFF2-40B4-BE49-F238E27FC236}">
                <a16:creationId xmlns:a16="http://schemas.microsoft.com/office/drawing/2014/main" id="{5400C2DE-AEB6-4EC9-BF6A-E792505D3094}"/>
              </a:ext>
            </a:extLst>
          </p:cNvPr>
          <p:cNvSpPr>
            <a:spLocks noGrp="1"/>
          </p:cNvSpPr>
          <p:nvPr>
            <p:ph idx="1"/>
          </p:nvPr>
        </p:nvSpPr>
        <p:spPr/>
        <p:txBody>
          <a:bodyPr/>
          <a:lstStyle/>
          <a:p>
            <a:r>
              <a:rPr lang="en-US" b="1" dirty="0"/>
              <a:t>Failure to recognize the urgency and scope of what has to be done</a:t>
            </a:r>
          </a:p>
          <a:p>
            <a:pPr lvl="1"/>
            <a:r>
              <a:rPr lang="en-US" dirty="0"/>
              <a:t>Some have even suggested that we shouldn’t be worried so long as temperature increase is less than 3.5 degrees C.</a:t>
            </a:r>
          </a:p>
          <a:p>
            <a:r>
              <a:rPr lang="en-US" b="1" dirty="0"/>
              <a:t>Reliance of simplistic instruments—just price intervention</a:t>
            </a:r>
          </a:p>
          <a:p>
            <a:endParaRPr lang="en-US" dirty="0"/>
          </a:p>
        </p:txBody>
      </p:sp>
      <p:sp>
        <p:nvSpPr>
          <p:cNvPr id="4" name="Slide Number Placeholder 3">
            <a:extLst>
              <a:ext uri="{FF2B5EF4-FFF2-40B4-BE49-F238E27FC236}">
                <a16:creationId xmlns:a16="http://schemas.microsoft.com/office/drawing/2014/main" id="{DEDDDDF1-8C42-5C46-867D-F16CC225946D}"/>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16</a:t>
            </a:fld>
            <a:endParaRPr lang="en-US" dirty="0"/>
          </a:p>
        </p:txBody>
      </p:sp>
    </p:spTree>
    <p:extLst>
      <p:ext uri="{BB962C8B-B14F-4D97-AF65-F5344CB8AC3E}">
        <p14:creationId xmlns:p14="http://schemas.microsoft.com/office/powerpoint/2010/main" val="382987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F20-EB13-2D44-9052-5B44D4D9AA5E}"/>
              </a:ext>
            </a:extLst>
          </p:cNvPr>
          <p:cNvSpPr>
            <a:spLocks noGrp="1"/>
          </p:cNvSpPr>
          <p:nvPr>
            <p:ph type="title"/>
          </p:nvPr>
        </p:nvSpPr>
        <p:spPr>
          <a:xfrm>
            <a:off x="628650" y="400645"/>
            <a:ext cx="7886700" cy="994172"/>
          </a:xfrm>
        </p:spPr>
        <p:txBody>
          <a:bodyPr/>
          <a:lstStyle/>
          <a:p>
            <a:pPr algn="ctr"/>
            <a:r>
              <a:rPr lang="de-CH" b="1" i="1" dirty="0"/>
              <a:t>Juliana v. United States</a:t>
            </a:r>
            <a:endParaRPr lang="de-CH" b="1" dirty="0"/>
          </a:p>
        </p:txBody>
      </p:sp>
      <p:pic>
        <p:nvPicPr>
          <p:cNvPr id="4" name="Picture 3">
            <a:extLst>
              <a:ext uri="{FF2B5EF4-FFF2-40B4-BE49-F238E27FC236}">
                <a16:creationId xmlns:a16="http://schemas.microsoft.com/office/drawing/2014/main" id="{9AEE9946-DF38-3042-BD80-9F7B75EE4D19}"/>
              </a:ext>
            </a:extLst>
          </p:cNvPr>
          <p:cNvPicPr>
            <a:picLocks noChangeAspect="1"/>
          </p:cNvPicPr>
          <p:nvPr/>
        </p:nvPicPr>
        <p:blipFill>
          <a:blip r:embed="rId2"/>
          <a:stretch>
            <a:fillRect/>
          </a:stretch>
        </p:blipFill>
        <p:spPr>
          <a:xfrm>
            <a:off x="2373374" y="1394817"/>
            <a:ext cx="4397252" cy="2931502"/>
          </a:xfrm>
          <a:prstGeom prst="rect">
            <a:avLst/>
          </a:prstGeom>
        </p:spPr>
      </p:pic>
      <p:sp>
        <p:nvSpPr>
          <p:cNvPr id="5" name="Slide Number Placeholder 3">
            <a:extLst>
              <a:ext uri="{FF2B5EF4-FFF2-40B4-BE49-F238E27FC236}">
                <a16:creationId xmlns:a16="http://schemas.microsoft.com/office/drawing/2014/main" id="{D39BD475-6239-0A4D-B2D2-95BD14DC0759}"/>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17</a:t>
            </a:fld>
            <a:endParaRPr lang="en-US" dirty="0"/>
          </a:p>
        </p:txBody>
      </p:sp>
    </p:spTree>
    <p:extLst>
      <p:ext uri="{BB962C8B-B14F-4D97-AF65-F5344CB8AC3E}">
        <p14:creationId xmlns:p14="http://schemas.microsoft.com/office/powerpoint/2010/main" val="98533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F20-EB13-2D44-9052-5B44D4D9AA5E}"/>
              </a:ext>
            </a:extLst>
          </p:cNvPr>
          <p:cNvSpPr>
            <a:spLocks noGrp="1"/>
          </p:cNvSpPr>
          <p:nvPr>
            <p:ph type="title"/>
          </p:nvPr>
        </p:nvSpPr>
        <p:spPr/>
        <p:txBody>
          <a:bodyPr/>
          <a:lstStyle/>
          <a:p>
            <a:r>
              <a:rPr lang="de-CH" b="1" i="1" dirty="0"/>
              <a:t>II.  Juliana v. United States</a:t>
            </a:r>
            <a:endParaRPr lang="de-CH" b="1" dirty="0"/>
          </a:p>
        </p:txBody>
      </p:sp>
      <p:sp>
        <p:nvSpPr>
          <p:cNvPr id="3" name="Content Placeholder 2">
            <a:extLst>
              <a:ext uri="{FF2B5EF4-FFF2-40B4-BE49-F238E27FC236}">
                <a16:creationId xmlns:a16="http://schemas.microsoft.com/office/drawing/2014/main" id="{8084F9A1-181F-B14A-8D8C-9F609B76B9D0}"/>
              </a:ext>
            </a:extLst>
          </p:cNvPr>
          <p:cNvSpPr>
            <a:spLocks noGrp="1"/>
          </p:cNvSpPr>
          <p:nvPr>
            <p:ph idx="1"/>
          </p:nvPr>
        </p:nvSpPr>
        <p:spPr>
          <a:xfrm>
            <a:off x="628650" y="1259144"/>
            <a:ext cx="7886700" cy="3782961"/>
          </a:xfrm>
        </p:spPr>
        <p:txBody>
          <a:bodyPr>
            <a:normAutofit fontScale="77500" lnSpcReduction="20000"/>
          </a:bodyPr>
          <a:lstStyle/>
          <a:p>
            <a:pPr marL="0" indent="0">
              <a:buNone/>
            </a:pPr>
            <a:endParaRPr lang="de-CH" i="1" dirty="0"/>
          </a:p>
          <a:p>
            <a:r>
              <a:rPr lang="de-CH" b="1" i="1" dirty="0"/>
              <a:t>Juliana, et al. v. United States </a:t>
            </a:r>
            <a:r>
              <a:rPr lang="de-CH" b="1" i="1" dirty="0" err="1"/>
              <a:t>of</a:t>
            </a:r>
            <a:r>
              <a:rPr lang="de-CH" b="1" i="1" dirty="0"/>
              <a:t> </a:t>
            </a:r>
            <a:r>
              <a:rPr lang="de-CH" b="1" i="1" dirty="0" err="1"/>
              <a:t>America</a:t>
            </a:r>
            <a:r>
              <a:rPr lang="de-CH" b="1" i="1" dirty="0"/>
              <a:t>, et al.</a:t>
            </a:r>
            <a:r>
              <a:rPr lang="de-CH" dirty="0"/>
              <a:t> </a:t>
            </a:r>
            <a:r>
              <a:rPr lang="de-CH" dirty="0" err="1"/>
              <a:t>is</a:t>
            </a:r>
            <a:r>
              <a:rPr lang="de-CH" dirty="0"/>
              <a:t> a </a:t>
            </a:r>
            <a:r>
              <a:rPr lang="de-CH" dirty="0">
                <a:hlinkClick r:id="rId2" tooltip="Climate justice"/>
              </a:rPr>
              <a:t>climate </a:t>
            </a:r>
            <a:r>
              <a:rPr lang="de-CH" dirty="0" err="1">
                <a:hlinkClick r:id="rId2" tooltip="Climate justice"/>
              </a:rPr>
              <a:t>justice</a:t>
            </a:r>
            <a:r>
              <a:rPr lang="de-CH" dirty="0" err="1"/>
              <a:t>-based</a:t>
            </a:r>
            <a:r>
              <a:rPr lang="de-CH" dirty="0"/>
              <a:t> </a:t>
            </a:r>
            <a:r>
              <a:rPr lang="de-CH" dirty="0">
                <a:hlinkClick r:id="rId3" tooltip="Lawsuit"/>
              </a:rPr>
              <a:t>lawsuit</a:t>
            </a:r>
            <a:r>
              <a:rPr lang="de-CH" dirty="0"/>
              <a:t> </a:t>
            </a:r>
            <a:r>
              <a:rPr lang="de-CH" dirty="0" err="1"/>
              <a:t>filed</a:t>
            </a:r>
            <a:r>
              <a:rPr lang="de-CH" dirty="0"/>
              <a:t> in 2015 </a:t>
            </a:r>
            <a:r>
              <a:rPr lang="de-CH" dirty="0" err="1"/>
              <a:t>that</a:t>
            </a:r>
            <a:r>
              <a:rPr lang="de-CH" dirty="0"/>
              <a:t> </a:t>
            </a:r>
            <a:r>
              <a:rPr lang="de-CH" dirty="0" err="1"/>
              <a:t>is</a:t>
            </a:r>
            <a:r>
              <a:rPr lang="de-CH" dirty="0"/>
              <a:t> </a:t>
            </a:r>
            <a:r>
              <a:rPr lang="de-CH" dirty="0" err="1"/>
              <a:t>being</a:t>
            </a:r>
            <a:r>
              <a:rPr lang="de-CH" dirty="0"/>
              <a:t> </a:t>
            </a:r>
            <a:r>
              <a:rPr lang="de-CH" dirty="0" err="1"/>
              <a:t>brought</a:t>
            </a:r>
            <a:r>
              <a:rPr lang="de-CH" dirty="0"/>
              <a:t> </a:t>
            </a:r>
            <a:r>
              <a:rPr lang="de-CH" dirty="0" err="1"/>
              <a:t>by</a:t>
            </a:r>
            <a:r>
              <a:rPr lang="de-CH" dirty="0"/>
              <a:t> 21 </a:t>
            </a:r>
            <a:r>
              <a:rPr lang="de-CH" dirty="0" err="1"/>
              <a:t>youth</a:t>
            </a:r>
            <a:r>
              <a:rPr lang="de-CH" dirty="0"/>
              <a:t> </a:t>
            </a:r>
            <a:r>
              <a:rPr lang="de-CH" dirty="0" err="1"/>
              <a:t>plaintiffs</a:t>
            </a:r>
            <a:r>
              <a:rPr lang="de-CH" dirty="0"/>
              <a:t> </a:t>
            </a:r>
            <a:r>
              <a:rPr lang="de-CH" dirty="0" err="1"/>
              <a:t>against</a:t>
            </a:r>
            <a:r>
              <a:rPr lang="de-CH" dirty="0"/>
              <a:t> </a:t>
            </a:r>
            <a:r>
              <a:rPr lang="de-CH" dirty="0" err="1"/>
              <a:t>the</a:t>
            </a:r>
            <a:r>
              <a:rPr lang="de-CH" dirty="0"/>
              <a:t> </a:t>
            </a:r>
            <a:r>
              <a:rPr lang="de-CH" dirty="0">
                <a:hlinkClick r:id="rId4" tooltip="Federal government of the United States"/>
              </a:rPr>
              <a:t>United States</a:t>
            </a:r>
            <a:r>
              <a:rPr lang="de-CH" dirty="0"/>
              <a:t> </a:t>
            </a:r>
            <a:r>
              <a:rPr lang="de-CH" dirty="0" err="1"/>
              <a:t>and</a:t>
            </a:r>
            <a:r>
              <a:rPr lang="de-CH" dirty="0"/>
              <a:t> </a:t>
            </a:r>
            <a:r>
              <a:rPr lang="de-CH" dirty="0" err="1"/>
              <a:t>several</a:t>
            </a:r>
            <a:r>
              <a:rPr lang="de-CH" dirty="0"/>
              <a:t> </a:t>
            </a:r>
            <a:r>
              <a:rPr lang="de-CH" dirty="0" err="1"/>
              <a:t>of</a:t>
            </a:r>
            <a:r>
              <a:rPr lang="de-CH" dirty="0"/>
              <a:t> </a:t>
            </a:r>
            <a:r>
              <a:rPr lang="de-CH" dirty="0" err="1"/>
              <a:t>its</a:t>
            </a:r>
            <a:r>
              <a:rPr lang="de-CH" dirty="0"/>
              <a:t> </a:t>
            </a:r>
            <a:r>
              <a:rPr lang="de-CH" dirty="0">
                <a:hlinkClick r:id="rId5" tooltip="Federal government of the United States"/>
              </a:rPr>
              <a:t>executive branch</a:t>
            </a:r>
            <a:r>
              <a:rPr lang="de-CH" dirty="0"/>
              <a:t> </a:t>
            </a:r>
            <a:r>
              <a:rPr lang="de-CH" dirty="0" err="1"/>
              <a:t>positions</a:t>
            </a:r>
            <a:r>
              <a:rPr lang="de-CH" dirty="0"/>
              <a:t> </a:t>
            </a:r>
            <a:r>
              <a:rPr lang="de-CH" dirty="0" err="1"/>
              <a:t>and</a:t>
            </a:r>
            <a:r>
              <a:rPr lang="de-CH" dirty="0"/>
              <a:t> </a:t>
            </a:r>
            <a:r>
              <a:rPr lang="de-CH" dirty="0" err="1"/>
              <a:t>officers</a:t>
            </a:r>
            <a:endParaRPr lang="de-CH" dirty="0"/>
          </a:p>
          <a:p>
            <a:r>
              <a:rPr lang="de-CH" dirty="0"/>
              <a:t>The </a:t>
            </a:r>
            <a:r>
              <a:rPr lang="de-CH" dirty="0" err="1"/>
              <a:t>plaintiffs</a:t>
            </a:r>
            <a:r>
              <a:rPr lang="de-CH" dirty="0"/>
              <a:t>, </a:t>
            </a:r>
            <a:r>
              <a:rPr lang="de-CH" dirty="0" err="1"/>
              <a:t>represented</a:t>
            </a:r>
            <a:r>
              <a:rPr lang="de-CH" dirty="0"/>
              <a:t> </a:t>
            </a:r>
            <a:r>
              <a:rPr lang="de-CH" dirty="0" err="1"/>
              <a:t>by</a:t>
            </a:r>
            <a:r>
              <a:rPr lang="de-CH" dirty="0"/>
              <a:t> </a:t>
            </a:r>
            <a:r>
              <a:rPr lang="de-CH" dirty="0" err="1"/>
              <a:t>the</a:t>
            </a:r>
            <a:r>
              <a:rPr lang="de-CH" dirty="0"/>
              <a:t> non-profit </a:t>
            </a:r>
            <a:r>
              <a:rPr lang="de-CH" dirty="0" err="1"/>
              <a:t>organization</a:t>
            </a:r>
            <a:r>
              <a:rPr lang="de-CH" dirty="0"/>
              <a:t> </a:t>
            </a:r>
            <a:r>
              <a:rPr lang="de-CH" dirty="0">
                <a:hlinkClick r:id="rId6" tooltip="Our Children's Trust"/>
              </a:rPr>
              <a:t>Our Children's Trust</a:t>
            </a:r>
            <a:endParaRPr lang="de-CH" dirty="0"/>
          </a:p>
          <a:p>
            <a:pPr lvl="1"/>
            <a:r>
              <a:rPr lang="de-CH" dirty="0"/>
              <a:t>The lawsuit asserts that the government violated the youths' rights by encouraging and allowing activities that significantly harmed their right to life and liberty, and sought the government to adopt methods for reducing greenhouse gas emissions</a:t>
            </a:r>
          </a:p>
          <a:p>
            <a:pPr lvl="1"/>
            <a:r>
              <a:rPr lang="de-CH" dirty="0"/>
              <a:t>Brought under provisions of Constitution and Comon Doctrines</a:t>
            </a:r>
          </a:p>
          <a:p>
            <a:pPr lvl="2"/>
            <a:r>
              <a:rPr lang="en-US" dirty="0"/>
              <a:t>The </a:t>
            </a:r>
            <a:r>
              <a:rPr lang="en-US" b="1" dirty="0"/>
              <a:t>public trust doctrine</a:t>
            </a:r>
            <a:r>
              <a:rPr lang="en-US" dirty="0"/>
              <a:t> is the principle that the sovereign holds natural resources in </a:t>
            </a:r>
            <a:r>
              <a:rPr lang="en-US" b="1" dirty="0"/>
              <a:t>trust</a:t>
            </a:r>
            <a:r>
              <a:rPr lang="en-US" dirty="0"/>
              <a:t> for </a:t>
            </a:r>
            <a:r>
              <a:rPr lang="en-US" b="1" dirty="0"/>
              <a:t>public</a:t>
            </a:r>
            <a:endParaRPr lang="de-CH" dirty="0"/>
          </a:p>
          <a:p>
            <a:pPr lvl="1"/>
            <a:r>
              <a:rPr lang="de-CH" dirty="0"/>
              <a:t>Key issue is intergenerational equity </a:t>
            </a:r>
          </a:p>
          <a:p>
            <a:r>
              <a:rPr lang="de-CH" dirty="0"/>
              <a:t>The case is under appeal at the Appelate level</a:t>
            </a:r>
            <a:endParaRPr lang="de-DE" dirty="0"/>
          </a:p>
        </p:txBody>
      </p:sp>
      <p:sp>
        <p:nvSpPr>
          <p:cNvPr id="4" name="Slide Number Placeholder 3">
            <a:extLst>
              <a:ext uri="{FF2B5EF4-FFF2-40B4-BE49-F238E27FC236}">
                <a16:creationId xmlns:a16="http://schemas.microsoft.com/office/drawing/2014/main" id="{1B1F24B7-01E3-ED40-BF6E-031F3DA80BF0}"/>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18</a:t>
            </a:fld>
            <a:endParaRPr lang="en-US" dirty="0"/>
          </a:p>
        </p:txBody>
      </p:sp>
    </p:spTree>
    <p:extLst>
      <p:ext uri="{BB962C8B-B14F-4D97-AF65-F5344CB8AC3E}">
        <p14:creationId xmlns:p14="http://schemas.microsoft.com/office/powerpoint/2010/main" val="276899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21E054-A6A4-994B-9E44-766D881279B7}"/>
              </a:ext>
            </a:extLst>
          </p:cNvPr>
          <p:cNvPicPr>
            <a:picLocks noChangeAspect="1"/>
          </p:cNvPicPr>
          <p:nvPr/>
        </p:nvPicPr>
        <p:blipFill>
          <a:blip r:embed="rId2"/>
          <a:stretch>
            <a:fillRect/>
          </a:stretch>
        </p:blipFill>
        <p:spPr>
          <a:xfrm>
            <a:off x="838201" y="1059180"/>
            <a:ext cx="5800725" cy="2905125"/>
          </a:xfrm>
          <a:prstGeom prst="rect">
            <a:avLst/>
          </a:prstGeom>
        </p:spPr>
      </p:pic>
      <p:sp>
        <p:nvSpPr>
          <p:cNvPr id="3" name="TextBox 2">
            <a:extLst>
              <a:ext uri="{FF2B5EF4-FFF2-40B4-BE49-F238E27FC236}">
                <a16:creationId xmlns:a16="http://schemas.microsoft.com/office/drawing/2014/main" id="{8CB08F9F-B783-5A45-B209-E9305D172942}"/>
              </a:ext>
            </a:extLst>
          </p:cNvPr>
          <p:cNvSpPr txBox="1"/>
          <p:nvPr/>
        </p:nvSpPr>
        <p:spPr>
          <a:xfrm>
            <a:off x="838201" y="4050030"/>
            <a:ext cx="5293043" cy="1131079"/>
          </a:xfrm>
          <a:prstGeom prst="rect">
            <a:avLst/>
          </a:prstGeom>
          <a:noFill/>
        </p:spPr>
        <p:txBody>
          <a:bodyPr wrap="square" rtlCol="0">
            <a:spAutoFit/>
          </a:bodyPr>
          <a:lstStyle/>
          <a:p>
            <a:r>
              <a:rPr lang="de-CH" sz="1350" dirty="0"/>
              <a:t>2017 Report of the High-Level Commission on Carbon Pricessupported by staff of the International Bank for Reconstruction and Development/ International Development Association (The World Bank).  Chaired by Lord Stern and Joseph Stiglitz (referred to as th Stiglitz-Stern Report) </a:t>
            </a:r>
          </a:p>
          <a:p>
            <a:endParaRPr lang="de-DE" sz="1350" dirty="0"/>
          </a:p>
        </p:txBody>
      </p:sp>
      <p:sp>
        <p:nvSpPr>
          <p:cNvPr id="4" name="Slide Number Placeholder 3">
            <a:extLst>
              <a:ext uri="{FF2B5EF4-FFF2-40B4-BE49-F238E27FC236}">
                <a16:creationId xmlns:a16="http://schemas.microsoft.com/office/drawing/2014/main" id="{A072FA9C-21A1-FA42-B5EC-39C3FCFFB27A}"/>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19</a:t>
            </a:fld>
            <a:endParaRPr lang="en-US" dirty="0"/>
          </a:p>
        </p:txBody>
      </p:sp>
    </p:spTree>
    <p:extLst>
      <p:ext uri="{BB962C8B-B14F-4D97-AF65-F5344CB8AC3E}">
        <p14:creationId xmlns:p14="http://schemas.microsoft.com/office/powerpoint/2010/main" val="387839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F0DE-7E51-4BFB-992F-ECCB59A3361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7310574-7DA3-4A39-8A3E-35F2D634C145}"/>
              </a:ext>
            </a:extLst>
          </p:cNvPr>
          <p:cNvSpPr>
            <a:spLocks noGrp="1"/>
          </p:cNvSpPr>
          <p:nvPr>
            <p:ph idx="1"/>
          </p:nvPr>
        </p:nvSpPr>
        <p:spPr/>
        <p:txBody>
          <a:bodyPr/>
          <a:lstStyle/>
          <a:p>
            <a:pPr marL="428625" indent="-428625">
              <a:buAutoNum type="romanUcPeriod"/>
            </a:pPr>
            <a:r>
              <a:rPr lang="en-US" dirty="0"/>
              <a:t>Why recent work in economics (integrated assessment markets) underestimates urgency and scope of what has to be done, and lead to too low a price of carbon</a:t>
            </a:r>
          </a:p>
          <a:p>
            <a:pPr marL="428625" indent="-428625">
              <a:buAutoNum type="romanUcPeriod"/>
            </a:pPr>
            <a:r>
              <a:rPr lang="en-US" dirty="0"/>
              <a:t>Children’s suit to protect interests of future generations</a:t>
            </a:r>
          </a:p>
          <a:p>
            <a:pPr marL="428625" indent="-428625">
              <a:buAutoNum type="romanUcPeriod"/>
            </a:pPr>
            <a:r>
              <a:rPr lang="en-US" dirty="0"/>
              <a:t>Optimal policy responses</a:t>
            </a:r>
          </a:p>
          <a:p>
            <a:pPr marL="428625" indent="-428625">
              <a:buAutoNum type="romanUcPeriod"/>
            </a:pPr>
            <a:endParaRPr lang="en-US" dirty="0"/>
          </a:p>
          <a:p>
            <a:pPr marL="428625" indent="-428625">
              <a:buAutoNum type="romanUcPeriod"/>
            </a:pPr>
            <a:endParaRPr lang="en-US" dirty="0"/>
          </a:p>
        </p:txBody>
      </p:sp>
      <p:sp>
        <p:nvSpPr>
          <p:cNvPr id="4" name="Slide Number Placeholder 3">
            <a:extLst>
              <a:ext uri="{FF2B5EF4-FFF2-40B4-BE49-F238E27FC236}">
                <a16:creationId xmlns:a16="http://schemas.microsoft.com/office/drawing/2014/main" id="{8F199597-B952-7F4B-B775-53D31D19334F}"/>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a:t>
            </a:fld>
            <a:endParaRPr lang="en-US" dirty="0"/>
          </a:p>
        </p:txBody>
      </p:sp>
    </p:spTree>
    <p:extLst>
      <p:ext uri="{BB962C8B-B14F-4D97-AF65-F5344CB8AC3E}">
        <p14:creationId xmlns:p14="http://schemas.microsoft.com/office/powerpoint/2010/main" val="376309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8620"/>
            <a:ext cx="7200900" cy="857250"/>
          </a:xfrm>
        </p:spPr>
        <p:txBody>
          <a:bodyPr>
            <a:normAutofit fontScale="90000"/>
          </a:bodyPr>
          <a:lstStyle/>
          <a:p>
            <a:r>
              <a:rPr lang="en-US" altLang="en-US" dirty="0">
                <a:ea typeface="ＭＳ Ｐゴシック" panose="020B0600070205080204" pitchFamily="34" charset="-128"/>
              </a:rPr>
              <a:t>III.  Global Carbon Pricing Commission (Stiglitz-Stern Commission)</a:t>
            </a:r>
            <a:endParaRPr lang="en-US" dirty="0"/>
          </a:p>
        </p:txBody>
      </p:sp>
      <p:sp>
        <p:nvSpPr>
          <p:cNvPr id="3" name="Content Placeholder 2"/>
          <p:cNvSpPr>
            <a:spLocks noGrp="1"/>
          </p:cNvSpPr>
          <p:nvPr>
            <p:ph idx="1"/>
          </p:nvPr>
        </p:nvSpPr>
        <p:spPr>
          <a:xfrm>
            <a:off x="602525" y="1569177"/>
            <a:ext cx="7269480" cy="3353888"/>
          </a:xfrm>
        </p:spPr>
        <p:txBody>
          <a:bodyPr>
            <a:normAutofit lnSpcReduction="10000"/>
          </a:bodyPr>
          <a:lstStyle/>
          <a:p>
            <a:pPr marL="102870" indent="0" algn="just">
              <a:lnSpc>
                <a:spcPct val="120000"/>
              </a:lnSpc>
              <a:spcBef>
                <a:spcPts val="1080"/>
              </a:spcBef>
              <a:buNone/>
            </a:pPr>
            <a:r>
              <a:rPr lang="en-US" altLang="en-US" dirty="0">
                <a:ea typeface="ＭＳ Ｐゴシック" panose="020B0600070205080204" pitchFamily="34" charset="-128"/>
              </a:rPr>
              <a:t>The purpose of Commission: to explore ways of achieving Paris goals, including explicit carbon pricing options and levels that would induce the change in behaviors, including investment in infrastructure, technology, plant and equipment, needed to deliver on the temperature objective of the Paris Agreement of “well-below 2C,” in a way that fosters economic growth and development as expressed in the Sustainable Development Goals.</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0E6884FD-5AE3-4AB8-A131-D5275E4E2CDB}" type="slidenum">
              <a:rPr lang="en-US" smtClean="0"/>
              <a:pPr/>
              <a:t>20</a:t>
            </a:fld>
            <a:endParaRPr lang="en-US" dirty="0"/>
          </a:p>
        </p:txBody>
      </p:sp>
    </p:spTree>
    <p:extLst>
      <p:ext uri="{BB962C8B-B14F-4D97-AF65-F5344CB8AC3E}">
        <p14:creationId xmlns:p14="http://schemas.microsoft.com/office/powerpoint/2010/main" val="256368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EBFD-7ADC-4DC5-9656-8A2AB5D04B6C}"/>
              </a:ext>
            </a:extLst>
          </p:cNvPr>
          <p:cNvSpPr>
            <a:spLocks noGrp="1"/>
          </p:cNvSpPr>
          <p:nvPr>
            <p:ph type="title"/>
          </p:nvPr>
        </p:nvSpPr>
        <p:spPr/>
        <p:txBody>
          <a:bodyPr/>
          <a:lstStyle/>
          <a:p>
            <a:r>
              <a:rPr lang="en-US" dirty="0"/>
              <a:t>Key issues</a:t>
            </a:r>
          </a:p>
        </p:txBody>
      </p:sp>
      <p:sp>
        <p:nvSpPr>
          <p:cNvPr id="3" name="Content Placeholder 2">
            <a:extLst>
              <a:ext uri="{FF2B5EF4-FFF2-40B4-BE49-F238E27FC236}">
                <a16:creationId xmlns:a16="http://schemas.microsoft.com/office/drawing/2014/main" id="{B3659469-8A1D-4BEA-A056-4B8B103DE849}"/>
              </a:ext>
            </a:extLst>
          </p:cNvPr>
          <p:cNvSpPr>
            <a:spLocks noGrp="1"/>
          </p:cNvSpPr>
          <p:nvPr>
            <p:ph idx="1"/>
          </p:nvPr>
        </p:nvSpPr>
        <p:spPr/>
        <p:txBody>
          <a:bodyPr/>
          <a:lstStyle/>
          <a:p>
            <a:r>
              <a:rPr lang="en-US" dirty="0"/>
              <a:t>Extent of reliance on price interventions</a:t>
            </a:r>
          </a:p>
          <a:p>
            <a:pPr lvl="1"/>
            <a:r>
              <a:rPr lang="en-US" dirty="0"/>
              <a:t>Natural to think of price interventions—close gap between social and private returns</a:t>
            </a:r>
          </a:p>
          <a:p>
            <a:pPr lvl="1"/>
            <a:r>
              <a:rPr lang="en-US" dirty="0"/>
              <a:t>Will explain why that may not be optimal</a:t>
            </a:r>
          </a:p>
          <a:p>
            <a:r>
              <a:rPr lang="en-US" dirty="0"/>
              <a:t>If there is a price intervention, what should be level and time profile of prices?</a:t>
            </a:r>
          </a:p>
          <a:p>
            <a:r>
              <a:rPr lang="en-US" dirty="0"/>
              <a:t>What other policies should be pursued?</a:t>
            </a:r>
          </a:p>
          <a:p>
            <a:endParaRPr lang="en-US" dirty="0"/>
          </a:p>
        </p:txBody>
      </p:sp>
      <p:sp>
        <p:nvSpPr>
          <p:cNvPr id="4" name="Slide Number Placeholder 3">
            <a:extLst>
              <a:ext uri="{FF2B5EF4-FFF2-40B4-BE49-F238E27FC236}">
                <a16:creationId xmlns:a16="http://schemas.microsoft.com/office/drawing/2014/main" id="{C1F8A02E-0E55-F04B-8A29-9E57F76219C8}"/>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21</a:t>
            </a:fld>
            <a:endParaRPr lang="en-US" dirty="0"/>
          </a:p>
        </p:txBody>
      </p:sp>
    </p:spTree>
    <p:extLst>
      <p:ext uri="{BB962C8B-B14F-4D97-AF65-F5344CB8AC3E}">
        <p14:creationId xmlns:p14="http://schemas.microsoft.com/office/powerpoint/2010/main" val="825257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F20-EB13-2D44-9052-5B44D4D9AA5E}"/>
              </a:ext>
            </a:extLst>
          </p:cNvPr>
          <p:cNvSpPr>
            <a:spLocks noGrp="1"/>
          </p:cNvSpPr>
          <p:nvPr>
            <p:ph type="title"/>
          </p:nvPr>
        </p:nvSpPr>
        <p:spPr>
          <a:xfrm>
            <a:off x="428185" y="519529"/>
            <a:ext cx="8624375" cy="994172"/>
          </a:xfrm>
        </p:spPr>
        <p:txBody>
          <a:bodyPr>
            <a:normAutofit fontScale="90000"/>
          </a:bodyPr>
          <a:lstStyle/>
          <a:p>
            <a:r>
              <a:rPr lang="de-CH" dirty="0"/>
              <a:t>Carbon </a:t>
            </a:r>
            <a:r>
              <a:rPr lang="de-CH" dirty="0" err="1"/>
              <a:t>pricing</a:t>
            </a:r>
            <a:r>
              <a:rPr lang="de-CH" dirty="0"/>
              <a:t> </a:t>
            </a:r>
            <a:r>
              <a:rPr lang="de-CH" dirty="0" err="1"/>
              <a:t>is</a:t>
            </a:r>
            <a:r>
              <a:rPr lang="de-CH" dirty="0"/>
              <a:t> </a:t>
            </a:r>
            <a:r>
              <a:rPr lang="de-CH" dirty="0" err="1"/>
              <a:t>necessary</a:t>
            </a:r>
            <a:r>
              <a:rPr lang="de-CH" dirty="0"/>
              <a:t> but </a:t>
            </a:r>
            <a:r>
              <a:rPr lang="de-CH" dirty="0" err="1"/>
              <a:t>insufficient</a:t>
            </a:r>
            <a:endParaRPr lang="de-DE" dirty="0"/>
          </a:p>
        </p:txBody>
      </p:sp>
      <p:sp>
        <p:nvSpPr>
          <p:cNvPr id="5" name="Rectangle 4">
            <a:extLst>
              <a:ext uri="{FF2B5EF4-FFF2-40B4-BE49-F238E27FC236}">
                <a16:creationId xmlns:a16="http://schemas.microsoft.com/office/drawing/2014/main" id="{B75AB69D-5A01-DF4C-83D2-055DF1FFEA9C}"/>
              </a:ext>
            </a:extLst>
          </p:cNvPr>
          <p:cNvSpPr/>
          <p:nvPr/>
        </p:nvSpPr>
        <p:spPr>
          <a:xfrm>
            <a:off x="3024114" y="4918472"/>
            <a:ext cx="3432517" cy="300082"/>
          </a:xfrm>
          <a:prstGeom prst="rect">
            <a:avLst/>
          </a:prstGeom>
        </p:spPr>
        <p:txBody>
          <a:bodyPr wrap="square">
            <a:spAutoFit/>
          </a:bodyPr>
          <a:lstStyle/>
          <a:p>
            <a:r>
              <a:rPr lang="de-CH" sz="1350" i="1" dirty="0" err="1"/>
              <a:t>From</a:t>
            </a:r>
            <a:r>
              <a:rPr lang="de-CH" sz="1350" i="1" dirty="0"/>
              <a:t> </a:t>
            </a:r>
            <a:r>
              <a:rPr lang="de-CH" sz="1350" i="1" dirty="0" err="1"/>
              <a:t>Stiglitz</a:t>
            </a:r>
            <a:r>
              <a:rPr lang="de-CH" sz="1350" i="1" dirty="0"/>
              <a:t> 2019 Eur. </a:t>
            </a:r>
            <a:r>
              <a:rPr lang="de-CH" sz="1350" i="1" dirty="0" err="1"/>
              <a:t>Econ</a:t>
            </a:r>
            <a:r>
              <a:rPr lang="de-CH" sz="1350" i="1" dirty="0"/>
              <a:t> Review</a:t>
            </a:r>
          </a:p>
        </p:txBody>
      </p:sp>
      <p:pic>
        <p:nvPicPr>
          <p:cNvPr id="7" name="Picture 6">
            <a:extLst>
              <a:ext uri="{FF2B5EF4-FFF2-40B4-BE49-F238E27FC236}">
                <a16:creationId xmlns:a16="http://schemas.microsoft.com/office/drawing/2014/main" id="{AAC04171-ED18-A949-83F2-C317575A2648}"/>
              </a:ext>
            </a:extLst>
          </p:cNvPr>
          <p:cNvPicPr>
            <a:picLocks noChangeAspect="1"/>
          </p:cNvPicPr>
          <p:nvPr/>
        </p:nvPicPr>
        <p:blipFill>
          <a:blip r:embed="rId2"/>
          <a:stretch>
            <a:fillRect/>
          </a:stretch>
        </p:blipFill>
        <p:spPr>
          <a:xfrm>
            <a:off x="428186" y="1471196"/>
            <a:ext cx="7162800" cy="3724275"/>
          </a:xfrm>
          <a:prstGeom prst="rect">
            <a:avLst/>
          </a:prstGeom>
        </p:spPr>
      </p:pic>
      <p:sp>
        <p:nvSpPr>
          <p:cNvPr id="6" name="Slide Number Placeholder 3">
            <a:extLst>
              <a:ext uri="{FF2B5EF4-FFF2-40B4-BE49-F238E27FC236}">
                <a16:creationId xmlns:a16="http://schemas.microsoft.com/office/drawing/2014/main" id="{43344373-8B9C-634E-963C-4BB182842662}"/>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22</a:t>
            </a:fld>
            <a:endParaRPr lang="en-US" dirty="0"/>
          </a:p>
        </p:txBody>
      </p:sp>
    </p:spTree>
    <p:extLst>
      <p:ext uri="{BB962C8B-B14F-4D97-AF65-F5344CB8AC3E}">
        <p14:creationId xmlns:p14="http://schemas.microsoft.com/office/powerpoint/2010/main" val="402977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F20-EB13-2D44-9052-5B44D4D9AA5E}"/>
              </a:ext>
            </a:extLst>
          </p:cNvPr>
          <p:cNvSpPr>
            <a:spLocks noGrp="1"/>
          </p:cNvSpPr>
          <p:nvPr>
            <p:ph type="title"/>
          </p:nvPr>
        </p:nvSpPr>
        <p:spPr>
          <a:xfrm>
            <a:off x="428185" y="519529"/>
            <a:ext cx="8624375" cy="994172"/>
          </a:xfrm>
        </p:spPr>
        <p:txBody>
          <a:bodyPr>
            <a:normAutofit fontScale="90000"/>
          </a:bodyPr>
          <a:lstStyle/>
          <a:p>
            <a:r>
              <a:rPr lang="de-CH" dirty="0"/>
              <a:t>Carbon </a:t>
            </a:r>
            <a:r>
              <a:rPr lang="de-CH" dirty="0" err="1"/>
              <a:t>pricing</a:t>
            </a:r>
            <a:r>
              <a:rPr lang="de-CH" dirty="0"/>
              <a:t> </a:t>
            </a:r>
            <a:r>
              <a:rPr lang="de-CH" dirty="0" err="1"/>
              <a:t>is</a:t>
            </a:r>
            <a:r>
              <a:rPr lang="de-CH" dirty="0"/>
              <a:t> </a:t>
            </a:r>
            <a:r>
              <a:rPr lang="de-CH" dirty="0" err="1"/>
              <a:t>necessary</a:t>
            </a:r>
            <a:r>
              <a:rPr lang="de-CH" dirty="0"/>
              <a:t> but </a:t>
            </a:r>
            <a:r>
              <a:rPr lang="de-CH" dirty="0" err="1"/>
              <a:t>insufficient</a:t>
            </a:r>
            <a:endParaRPr lang="de-DE" dirty="0"/>
          </a:p>
        </p:txBody>
      </p:sp>
      <p:sp>
        <p:nvSpPr>
          <p:cNvPr id="3" name="Content Placeholder 2">
            <a:extLst>
              <a:ext uri="{FF2B5EF4-FFF2-40B4-BE49-F238E27FC236}">
                <a16:creationId xmlns:a16="http://schemas.microsoft.com/office/drawing/2014/main" id="{8084F9A1-181F-B14A-8D8C-9F609B76B9D0}"/>
              </a:ext>
            </a:extLst>
          </p:cNvPr>
          <p:cNvSpPr>
            <a:spLocks noGrp="1"/>
          </p:cNvSpPr>
          <p:nvPr>
            <p:ph idx="1"/>
          </p:nvPr>
        </p:nvSpPr>
        <p:spPr/>
        <p:txBody>
          <a:bodyPr>
            <a:normAutofit/>
          </a:bodyPr>
          <a:lstStyle/>
          <a:p>
            <a:pPr marL="0" indent="0">
              <a:buNone/>
            </a:pPr>
            <a:endParaRPr lang="de-CH" i="1" dirty="0"/>
          </a:p>
          <a:p>
            <a:r>
              <a:rPr lang="de-CH" dirty="0"/>
              <a:t>Need </a:t>
            </a:r>
            <a:r>
              <a:rPr lang="de-CH" dirty="0" err="1"/>
              <a:t>for</a:t>
            </a:r>
            <a:r>
              <a:rPr lang="de-CH" dirty="0"/>
              <a:t> large </a:t>
            </a:r>
            <a:r>
              <a:rPr lang="de-CH" dirty="0" err="1"/>
              <a:t>public</a:t>
            </a:r>
            <a:r>
              <a:rPr lang="de-CH" dirty="0"/>
              <a:t> </a:t>
            </a:r>
            <a:r>
              <a:rPr lang="de-CH" dirty="0" err="1"/>
              <a:t>and</a:t>
            </a:r>
            <a:r>
              <a:rPr lang="de-CH" dirty="0"/>
              <a:t> private </a:t>
            </a:r>
            <a:r>
              <a:rPr lang="de-CH" dirty="0" err="1"/>
              <a:t>investments</a:t>
            </a:r>
            <a:r>
              <a:rPr lang="de-CH" dirty="0"/>
              <a:t> </a:t>
            </a:r>
          </a:p>
          <a:p>
            <a:r>
              <a:rPr lang="de-CH" dirty="0"/>
              <a:t>Need for regulations to guide the economy and stimulate innovation</a:t>
            </a:r>
          </a:p>
          <a:p>
            <a:r>
              <a:rPr lang="de-CH" dirty="0"/>
              <a:t>The larger the investment, and the better the regulations, the lower the carbon price required to achieve the Paris goals.</a:t>
            </a:r>
            <a:endParaRPr lang="de-DE" dirty="0"/>
          </a:p>
        </p:txBody>
      </p:sp>
      <p:sp>
        <p:nvSpPr>
          <p:cNvPr id="5" name="Rectangle 4">
            <a:extLst>
              <a:ext uri="{FF2B5EF4-FFF2-40B4-BE49-F238E27FC236}">
                <a16:creationId xmlns:a16="http://schemas.microsoft.com/office/drawing/2014/main" id="{B75AB69D-5A01-DF4C-83D2-055DF1FFEA9C}"/>
              </a:ext>
            </a:extLst>
          </p:cNvPr>
          <p:cNvSpPr/>
          <p:nvPr/>
        </p:nvSpPr>
        <p:spPr>
          <a:xfrm>
            <a:off x="3024114" y="4918472"/>
            <a:ext cx="3432517" cy="300082"/>
          </a:xfrm>
          <a:prstGeom prst="rect">
            <a:avLst/>
          </a:prstGeom>
        </p:spPr>
        <p:txBody>
          <a:bodyPr wrap="square">
            <a:spAutoFit/>
          </a:bodyPr>
          <a:lstStyle/>
          <a:p>
            <a:r>
              <a:rPr lang="de-CH" sz="1350" i="1" dirty="0" err="1"/>
              <a:t>From</a:t>
            </a:r>
            <a:r>
              <a:rPr lang="de-CH" sz="1350" i="1" dirty="0"/>
              <a:t> </a:t>
            </a:r>
            <a:r>
              <a:rPr lang="de-CH" sz="1350" i="1" dirty="0" err="1"/>
              <a:t>Stiglitz</a:t>
            </a:r>
            <a:r>
              <a:rPr lang="de-CH" sz="1350" i="1" dirty="0"/>
              <a:t> 2019 Eur. </a:t>
            </a:r>
            <a:r>
              <a:rPr lang="de-CH" sz="1350" i="1" dirty="0" err="1"/>
              <a:t>Econ</a:t>
            </a:r>
            <a:r>
              <a:rPr lang="de-CH" sz="1350" i="1" dirty="0"/>
              <a:t> Review</a:t>
            </a:r>
          </a:p>
        </p:txBody>
      </p:sp>
      <p:sp>
        <p:nvSpPr>
          <p:cNvPr id="6" name="Slide Number Placeholder 3">
            <a:extLst>
              <a:ext uri="{FF2B5EF4-FFF2-40B4-BE49-F238E27FC236}">
                <a16:creationId xmlns:a16="http://schemas.microsoft.com/office/drawing/2014/main" id="{B3C85A4F-FF23-FF40-9642-558A42A17C2B}"/>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23</a:t>
            </a:fld>
            <a:endParaRPr lang="en-US" dirty="0"/>
          </a:p>
        </p:txBody>
      </p:sp>
    </p:spTree>
    <p:extLst>
      <p:ext uri="{BB962C8B-B14F-4D97-AF65-F5344CB8AC3E}">
        <p14:creationId xmlns:p14="http://schemas.microsoft.com/office/powerpoint/2010/main" val="424434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1256-49EF-443C-8AA0-C121AAA0D87D}"/>
              </a:ext>
            </a:extLst>
          </p:cNvPr>
          <p:cNvSpPr>
            <a:spLocks noGrp="1"/>
          </p:cNvSpPr>
          <p:nvPr>
            <p:ph type="title"/>
          </p:nvPr>
        </p:nvSpPr>
        <p:spPr/>
        <p:txBody>
          <a:bodyPr/>
          <a:lstStyle/>
          <a:p>
            <a:r>
              <a:rPr lang="en-US" dirty="0"/>
              <a:t>Market imperfections interact—and climate change entails aspects of all</a:t>
            </a:r>
          </a:p>
        </p:txBody>
      </p:sp>
      <p:sp>
        <p:nvSpPr>
          <p:cNvPr id="3" name="Content Placeholder 2">
            <a:extLst>
              <a:ext uri="{FF2B5EF4-FFF2-40B4-BE49-F238E27FC236}">
                <a16:creationId xmlns:a16="http://schemas.microsoft.com/office/drawing/2014/main" id="{B715BBE3-2761-420E-BE7A-A8A5C9EADCE4}"/>
              </a:ext>
            </a:extLst>
          </p:cNvPr>
          <p:cNvSpPr>
            <a:spLocks noGrp="1"/>
          </p:cNvSpPr>
          <p:nvPr>
            <p:ph idx="1"/>
          </p:nvPr>
        </p:nvSpPr>
        <p:spPr/>
        <p:txBody>
          <a:bodyPr>
            <a:normAutofit fontScale="77500" lnSpcReduction="20000"/>
          </a:bodyPr>
          <a:lstStyle/>
          <a:p>
            <a:pPr>
              <a:lnSpc>
                <a:spcPct val="110000"/>
              </a:lnSpc>
            </a:pPr>
            <a:r>
              <a:rPr lang="en-US" dirty="0"/>
              <a:t>Economies with imperfect risk markets and imperfect information are essentially never (constrained Pareto) efficient (Greenwald-Stiglitz)</a:t>
            </a:r>
          </a:p>
          <a:p>
            <a:pPr lvl="1">
              <a:lnSpc>
                <a:spcPct val="110000"/>
              </a:lnSpc>
            </a:pPr>
            <a:r>
              <a:rPr lang="en-US" dirty="0"/>
              <a:t>Important role for government interventions</a:t>
            </a:r>
          </a:p>
          <a:p>
            <a:pPr lvl="1">
              <a:lnSpc>
                <a:spcPct val="110000"/>
              </a:lnSpc>
            </a:pPr>
            <a:r>
              <a:rPr lang="en-US" dirty="0"/>
              <a:t>Interventions should </a:t>
            </a:r>
            <a:r>
              <a:rPr lang="en-US" i="1" dirty="0"/>
              <a:t>not </a:t>
            </a:r>
            <a:r>
              <a:rPr lang="en-US" dirty="0"/>
              <a:t>be limited to simple price interventions</a:t>
            </a:r>
          </a:p>
          <a:p>
            <a:pPr lvl="1">
              <a:lnSpc>
                <a:spcPct val="110000"/>
              </a:lnSpc>
            </a:pPr>
            <a:r>
              <a:rPr lang="en-US" dirty="0"/>
              <a:t>Weitzman derived conditions under which quantity regulations were superior </a:t>
            </a:r>
          </a:p>
          <a:p>
            <a:pPr>
              <a:lnSpc>
                <a:spcPct val="110000"/>
              </a:lnSpc>
            </a:pPr>
            <a:r>
              <a:rPr lang="en-US" dirty="0"/>
              <a:t>Capital market imperfections are pervasive</a:t>
            </a:r>
          </a:p>
          <a:p>
            <a:pPr lvl="1">
              <a:lnSpc>
                <a:spcPct val="110000"/>
              </a:lnSpc>
            </a:pPr>
            <a:r>
              <a:rPr lang="en-US" dirty="0"/>
              <a:t>And can lead to underinvestment in certain key areas</a:t>
            </a:r>
          </a:p>
          <a:p>
            <a:pPr lvl="1">
              <a:lnSpc>
                <a:spcPct val="110000"/>
              </a:lnSpc>
            </a:pPr>
            <a:r>
              <a:rPr lang="en-US" dirty="0"/>
              <a:t>Likely to be especially important in investments in areas where price signals are not working (climate change)</a:t>
            </a:r>
          </a:p>
          <a:p>
            <a:pPr lvl="1">
              <a:lnSpc>
                <a:spcPct val="110000"/>
              </a:lnSpc>
            </a:pPr>
            <a:r>
              <a:rPr lang="en-US" dirty="0"/>
              <a:t>Capital markets and firms are short sighted</a:t>
            </a:r>
          </a:p>
          <a:p>
            <a:pPr lvl="2">
              <a:lnSpc>
                <a:spcPct val="110000"/>
              </a:lnSpc>
            </a:pPr>
            <a:r>
              <a:rPr lang="en-US" dirty="0"/>
              <a:t>Partly as a result of problems of corporate governance</a:t>
            </a:r>
          </a:p>
          <a:p>
            <a:endParaRPr lang="en-US" dirty="0"/>
          </a:p>
        </p:txBody>
      </p:sp>
      <p:sp>
        <p:nvSpPr>
          <p:cNvPr id="4" name="Slide Number Placeholder 3">
            <a:extLst>
              <a:ext uri="{FF2B5EF4-FFF2-40B4-BE49-F238E27FC236}">
                <a16:creationId xmlns:a16="http://schemas.microsoft.com/office/drawing/2014/main" id="{1D81EFE1-BFF0-9549-8AA2-6B991A667E82}"/>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24</a:t>
            </a:fld>
            <a:endParaRPr lang="en-US" dirty="0"/>
          </a:p>
        </p:txBody>
      </p:sp>
    </p:spTree>
    <p:extLst>
      <p:ext uri="{BB962C8B-B14F-4D97-AF65-F5344CB8AC3E}">
        <p14:creationId xmlns:p14="http://schemas.microsoft.com/office/powerpoint/2010/main" val="155421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20CC-7853-429C-A17A-0D0BE99D6BE1}"/>
              </a:ext>
            </a:extLst>
          </p:cNvPr>
          <p:cNvSpPr>
            <a:spLocks noGrp="1"/>
          </p:cNvSpPr>
          <p:nvPr>
            <p:ph type="title"/>
          </p:nvPr>
        </p:nvSpPr>
        <p:spPr>
          <a:xfrm>
            <a:off x="335280" y="419100"/>
            <a:ext cx="7620000" cy="952500"/>
          </a:xfrm>
        </p:spPr>
        <p:txBody>
          <a:bodyPr>
            <a:normAutofit fontScale="90000"/>
          </a:bodyPr>
          <a:lstStyle/>
          <a:p>
            <a:r>
              <a:rPr lang="en-US" dirty="0"/>
              <a:t>The rules of the economic game matter</a:t>
            </a:r>
            <a:br>
              <a:rPr lang="en-US" dirty="0"/>
            </a:br>
            <a:br>
              <a:rPr lang="en-US" dirty="0"/>
            </a:br>
            <a:endParaRPr lang="en-US" dirty="0"/>
          </a:p>
        </p:txBody>
      </p:sp>
      <p:sp>
        <p:nvSpPr>
          <p:cNvPr id="3" name="Content Placeholder 2">
            <a:extLst>
              <a:ext uri="{FF2B5EF4-FFF2-40B4-BE49-F238E27FC236}">
                <a16:creationId xmlns:a16="http://schemas.microsoft.com/office/drawing/2014/main" id="{EEA2DE7C-75DB-467C-B59D-9CF93B6024F0}"/>
              </a:ext>
            </a:extLst>
          </p:cNvPr>
          <p:cNvSpPr>
            <a:spLocks noGrp="1"/>
          </p:cNvSpPr>
          <p:nvPr>
            <p:ph idx="1"/>
          </p:nvPr>
        </p:nvSpPr>
        <p:spPr>
          <a:xfrm>
            <a:off x="335280" y="876300"/>
            <a:ext cx="7886700" cy="4419600"/>
          </a:xfrm>
        </p:spPr>
        <p:txBody>
          <a:bodyPr>
            <a:normAutofit fontScale="92500" lnSpcReduction="20000"/>
          </a:bodyPr>
          <a:lstStyle/>
          <a:p>
            <a:pPr>
              <a:spcAft>
                <a:spcPts val="600"/>
              </a:spcAft>
            </a:pPr>
            <a:r>
              <a:rPr lang="en-US" dirty="0"/>
              <a:t>Markets don’t exist in a vacuum</a:t>
            </a:r>
          </a:p>
          <a:p>
            <a:pPr lvl="1">
              <a:spcAft>
                <a:spcPts val="600"/>
              </a:spcAft>
            </a:pPr>
            <a:r>
              <a:rPr lang="en-US" dirty="0"/>
              <a:t>The rules affect both efficiency and distribution</a:t>
            </a:r>
          </a:p>
          <a:p>
            <a:pPr>
              <a:spcAft>
                <a:spcPts val="600"/>
              </a:spcAft>
            </a:pPr>
            <a:r>
              <a:rPr lang="en-US" dirty="0"/>
              <a:t>Key rules affecting climate change include:  corporate governance, disclosure rules, bankruptcy rules, rules governing fiduciaries</a:t>
            </a:r>
          </a:p>
          <a:p>
            <a:pPr lvl="1">
              <a:spcAft>
                <a:spcPts val="600"/>
              </a:spcAft>
            </a:pPr>
            <a:r>
              <a:rPr lang="en-US" dirty="0"/>
              <a:t>Many of the rules were designed to address market failures—but some were imperfectly designed</a:t>
            </a:r>
          </a:p>
          <a:p>
            <a:pPr lvl="2">
              <a:spcAft>
                <a:spcPts val="600"/>
              </a:spcAft>
            </a:pPr>
            <a:r>
              <a:rPr lang="en-US" dirty="0"/>
              <a:t>Some of these rules create a bias </a:t>
            </a:r>
            <a:r>
              <a:rPr lang="en-US" i="1" dirty="0"/>
              <a:t>against </a:t>
            </a:r>
            <a:r>
              <a:rPr lang="en-US" dirty="0"/>
              <a:t>doing anything about climate change</a:t>
            </a:r>
          </a:p>
          <a:p>
            <a:pPr lvl="1">
              <a:spcAft>
                <a:spcPts val="600"/>
              </a:spcAft>
            </a:pPr>
            <a:r>
              <a:rPr lang="en-US" dirty="0"/>
              <a:t>Market does not have appropriate incentives for disclosure</a:t>
            </a:r>
          </a:p>
          <a:p>
            <a:pPr lvl="2">
              <a:spcAft>
                <a:spcPts val="600"/>
              </a:spcAft>
            </a:pPr>
            <a:r>
              <a:rPr lang="en-US" b="1" dirty="0"/>
              <a:t>Need disclosure rules concerning climate risk</a:t>
            </a:r>
          </a:p>
          <a:p>
            <a:pPr lvl="2">
              <a:spcAft>
                <a:spcPts val="600"/>
              </a:spcAft>
            </a:pPr>
            <a:r>
              <a:rPr lang="en-US" dirty="0"/>
              <a:t>But rules have to reflect </a:t>
            </a:r>
            <a:r>
              <a:rPr lang="en-US" i="1" dirty="0"/>
              <a:t>systemic risk and transitional risk</a:t>
            </a:r>
          </a:p>
          <a:p>
            <a:pPr lvl="1">
              <a:spcAft>
                <a:spcPts val="600"/>
              </a:spcAft>
            </a:pPr>
            <a:r>
              <a:rPr lang="en-US" dirty="0"/>
              <a:t>Conflicts of interest are pervasive</a:t>
            </a:r>
          </a:p>
          <a:p>
            <a:pPr lvl="2">
              <a:spcAft>
                <a:spcPts val="600"/>
              </a:spcAft>
            </a:pPr>
            <a:r>
              <a:rPr lang="en-US" dirty="0"/>
              <a:t>But fiduciary standards were often set in wrong way, focusing on short term financial returns—now need to get reversed to look at long run consequences (pension funds, endowments etc. not </a:t>
            </a:r>
            <a:r>
              <a:rPr lang="en-US" i="1" dirty="0"/>
              <a:t>allowed </a:t>
            </a:r>
            <a:r>
              <a:rPr lang="en-US" dirty="0"/>
              <a:t>to look at climate risk) </a:t>
            </a:r>
          </a:p>
          <a:p>
            <a:pPr>
              <a:spcAft>
                <a:spcPts val="600"/>
              </a:spcAft>
            </a:pPr>
            <a:endParaRPr lang="en-US" dirty="0"/>
          </a:p>
        </p:txBody>
      </p:sp>
      <p:sp>
        <p:nvSpPr>
          <p:cNvPr id="4" name="Slide Number Placeholder 3">
            <a:extLst>
              <a:ext uri="{FF2B5EF4-FFF2-40B4-BE49-F238E27FC236}">
                <a16:creationId xmlns:a16="http://schemas.microsoft.com/office/drawing/2014/main" id="{F9158295-8CC2-884D-BF42-34FDF62B1287}"/>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25</a:t>
            </a:fld>
            <a:endParaRPr lang="en-US" dirty="0"/>
          </a:p>
        </p:txBody>
      </p:sp>
    </p:spTree>
    <p:extLst>
      <p:ext uri="{BB962C8B-B14F-4D97-AF65-F5344CB8AC3E}">
        <p14:creationId xmlns:p14="http://schemas.microsoft.com/office/powerpoint/2010/main" val="2296555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6884FD-5AE3-4AB8-A131-D5275E4E2CDB}" type="slidenum">
              <a:rPr lang="en-US" smtClean="0"/>
              <a:pPr/>
              <a:t>26</a:t>
            </a:fld>
            <a:endParaRPr lang="en-US"/>
          </a:p>
        </p:txBody>
      </p:sp>
      <p:sp>
        <p:nvSpPr>
          <p:cNvPr id="7" name="TextBox 1"/>
          <p:cNvSpPr txBox="1">
            <a:spLocks noChangeArrowheads="1"/>
          </p:cNvSpPr>
          <p:nvPr/>
        </p:nvSpPr>
        <p:spPr bwMode="auto">
          <a:xfrm>
            <a:off x="3954779" y="1801357"/>
            <a:ext cx="4364628"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71500" indent="-571500">
              <a:defRPr sz="3600">
                <a:solidFill>
                  <a:schemeClr val="tx1"/>
                </a:solidFill>
                <a:latin typeface="Lato Light" charset="0"/>
                <a:ea typeface="ＭＳ Ｐゴシック" panose="020B0600070205080204" pitchFamily="34" charset="-128"/>
              </a:defRPr>
            </a:lvl1pPr>
            <a:lvl2pPr>
              <a:defRPr sz="3600">
                <a:solidFill>
                  <a:schemeClr val="tx1"/>
                </a:solidFill>
                <a:latin typeface="Lato Light" charset="0"/>
                <a:ea typeface="ＭＳ Ｐゴシック" panose="020B0600070205080204" pitchFamily="34" charset="-128"/>
              </a:defRPr>
            </a:lvl2pPr>
            <a:lvl3pPr>
              <a:defRPr sz="3600">
                <a:solidFill>
                  <a:schemeClr val="tx1"/>
                </a:solidFill>
                <a:latin typeface="Lato Light" charset="0"/>
                <a:ea typeface="ＭＳ Ｐゴシック" panose="020B0600070205080204" pitchFamily="34" charset="-128"/>
              </a:defRPr>
            </a:lvl3pPr>
            <a:lvl4pPr>
              <a:defRPr sz="3600">
                <a:solidFill>
                  <a:schemeClr val="tx1"/>
                </a:solidFill>
                <a:latin typeface="Lato Light" charset="0"/>
                <a:ea typeface="ＭＳ Ｐゴシック" panose="020B0600070205080204" pitchFamily="34" charset="-128"/>
              </a:defRPr>
            </a:lvl4pPr>
            <a:lvl5pPr>
              <a:defRPr sz="3600">
                <a:solidFill>
                  <a:schemeClr val="tx1"/>
                </a:solidFill>
                <a:latin typeface="Lato Light" charset="0"/>
                <a:ea typeface="ＭＳ Ｐゴシック" panose="020B0600070205080204" pitchFamily="34" charset="-128"/>
              </a:defRPr>
            </a:lvl5pPr>
            <a:lvl6pPr marL="41132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6pPr>
            <a:lvl7pPr marL="45704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7pPr>
            <a:lvl8pPr marL="50276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8pPr>
            <a:lvl9pPr marL="54848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9pPr>
          </a:lstStyle>
          <a:p>
            <a:pPr>
              <a:spcBef>
                <a:spcPts val="1080"/>
              </a:spcBef>
              <a:buFont typeface="Arial" panose="020B0604020202020204" pitchFamily="34" charset="0"/>
              <a:buChar char="•"/>
              <a:defRPr/>
            </a:pPr>
            <a:r>
              <a:rPr lang="en-US" altLang="en-US" sz="1350" dirty="0">
                <a:latin typeface="+mn-lt"/>
              </a:rPr>
              <a:t>The required changes imply </a:t>
            </a:r>
            <a:r>
              <a:rPr lang="en-US" altLang="en-US" sz="1350" b="1" dirty="0">
                <a:latin typeface="+mn-lt"/>
              </a:rPr>
              <a:t>structural change, learning, experimentation, and technological changes, and involve large uncertainties.</a:t>
            </a:r>
            <a:endParaRPr lang="en-US" altLang="en-US" sz="1350" dirty="0">
              <a:latin typeface="+mn-lt"/>
            </a:endParaRPr>
          </a:p>
          <a:p>
            <a:pPr>
              <a:buFont typeface="Arial" panose="020B0604020202020204" pitchFamily="34" charset="0"/>
              <a:buChar char="•"/>
              <a:defRPr/>
            </a:pPr>
            <a:endParaRPr lang="en-US" altLang="en-US" sz="1350" dirty="0">
              <a:latin typeface="+mn-lt"/>
            </a:endParaRPr>
          </a:p>
          <a:p>
            <a:pPr>
              <a:spcBef>
                <a:spcPts val="1080"/>
              </a:spcBef>
              <a:buFont typeface="Arial" panose="020B0604020202020204" pitchFamily="34" charset="0"/>
              <a:buChar char="•"/>
              <a:defRPr/>
            </a:pPr>
            <a:r>
              <a:rPr lang="en-US" altLang="en-US" sz="1350" dirty="0">
                <a:latin typeface="+mn-lt"/>
              </a:rPr>
              <a:t>Climate policies, if done well, are </a:t>
            </a:r>
            <a:r>
              <a:rPr lang="en-US" altLang="en-US" sz="1350" b="1" dirty="0">
                <a:latin typeface="+mn-lt"/>
              </a:rPr>
              <a:t>consistent with growth, development and poverty reduction.</a:t>
            </a:r>
            <a:r>
              <a:rPr lang="en-US" altLang="en-US" sz="1350" dirty="0">
                <a:latin typeface="+mn-lt"/>
              </a:rPr>
              <a:t> </a:t>
            </a:r>
          </a:p>
          <a:p>
            <a:pPr>
              <a:buFont typeface="Arial" panose="020B0604020202020204" pitchFamily="34" charset="0"/>
              <a:buChar char="•"/>
              <a:defRPr/>
            </a:pPr>
            <a:endParaRPr lang="en-US" altLang="en-US" sz="1350" dirty="0">
              <a:latin typeface="+mn-lt"/>
            </a:endParaRPr>
          </a:p>
          <a:p>
            <a:pPr>
              <a:spcBef>
                <a:spcPts val="1080"/>
              </a:spcBef>
              <a:buFont typeface="Arial" panose="020B0604020202020204" pitchFamily="34" charset="0"/>
              <a:buChar char="•"/>
              <a:defRPr/>
            </a:pPr>
            <a:r>
              <a:rPr lang="en-US" altLang="en-US" sz="1350" dirty="0">
                <a:latin typeface="+mn-lt"/>
              </a:rPr>
              <a:t>Potentially a </a:t>
            </a:r>
            <a:r>
              <a:rPr lang="en-US" altLang="en-US" sz="1350" b="1" dirty="0">
                <a:latin typeface="+mn-lt"/>
              </a:rPr>
              <a:t>powerful, attractive and sustainable growth story </a:t>
            </a:r>
            <a:r>
              <a:rPr lang="en-US" altLang="en-US" sz="1350" dirty="0">
                <a:latin typeface="+mn-lt"/>
              </a:rPr>
              <a:t>with more friendly cities, robust agriculture and stronger ecosystems.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845306"/>
            <a:ext cx="3360420" cy="3974345"/>
          </a:xfrm>
          <a:prstGeom prst="rect">
            <a:avLst/>
          </a:prstGeom>
        </p:spPr>
      </p:pic>
    </p:spTree>
    <p:extLst>
      <p:ext uri="{BB962C8B-B14F-4D97-AF65-F5344CB8AC3E}">
        <p14:creationId xmlns:p14="http://schemas.microsoft.com/office/powerpoint/2010/main" val="306553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789C-5FBF-4442-8825-470461952D4E}"/>
              </a:ext>
            </a:extLst>
          </p:cNvPr>
          <p:cNvSpPr>
            <a:spLocks noGrp="1"/>
          </p:cNvSpPr>
          <p:nvPr>
            <p:ph type="title"/>
          </p:nvPr>
        </p:nvSpPr>
        <p:spPr/>
        <p:txBody>
          <a:bodyPr/>
          <a:lstStyle/>
          <a:p>
            <a:r>
              <a:rPr lang="en-US" dirty="0"/>
              <a:t>In short…</a:t>
            </a:r>
          </a:p>
        </p:txBody>
      </p:sp>
      <p:sp>
        <p:nvSpPr>
          <p:cNvPr id="3" name="Content Placeholder 2">
            <a:extLst>
              <a:ext uri="{FF2B5EF4-FFF2-40B4-BE49-F238E27FC236}">
                <a16:creationId xmlns:a16="http://schemas.microsoft.com/office/drawing/2014/main" id="{A229704F-9FBE-4904-8EBD-1D6C3245ED05}"/>
              </a:ext>
            </a:extLst>
          </p:cNvPr>
          <p:cNvSpPr>
            <a:spLocks noGrp="1"/>
          </p:cNvSpPr>
          <p:nvPr>
            <p:ph idx="1"/>
          </p:nvPr>
        </p:nvSpPr>
        <p:spPr/>
        <p:txBody>
          <a:bodyPr/>
          <a:lstStyle/>
          <a:p>
            <a:r>
              <a:rPr lang="en-US" dirty="0"/>
              <a:t>Addressing climate change is feasible</a:t>
            </a:r>
          </a:p>
          <a:p>
            <a:r>
              <a:rPr lang="en-US" dirty="0"/>
              <a:t>Won’t cost that much</a:t>
            </a:r>
          </a:p>
          <a:p>
            <a:r>
              <a:rPr lang="en-US" dirty="0"/>
              <a:t>Likely will be good for the economy</a:t>
            </a:r>
          </a:p>
          <a:p>
            <a:r>
              <a:rPr lang="en-US" dirty="0"/>
              <a:t>And especially so if we use the right metrics</a:t>
            </a:r>
          </a:p>
        </p:txBody>
      </p:sp>
      <p:sp>
        <p:nvSpPr>
          <p:cNvPr id="4" name="Slide Number Placeholder 3">
            <a:extLst>
              <a:ext uri="{FF2B5EF4-FFF2-40B4-BE49-F238E27FC236}">
                <a16:creationId xmlns:a16="http://schemas.microsoft.com/office/drawing/2014/main" id="{9381A9B2-4AB3-3C4E-8A43-7712F08B3C2B}"/>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27</a:t>
            </a:fld>
            <a:endParaRPr lang="en-US" dirty="0"/>
          </a:p>
        </p:txBody>
      </p:sp>
    </p:spTree>
    <p:extLst>
      <p:ext uri="{BB962C8B-B14F-4D97-AF65-F5344CB8AC3E}">
        <p14:creationId xmlns:p14="http://schemas.microsoft.com/office/powerpoint/2010/main" val="1837816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Climate policy packages</a:t>
            </a:r>
            <a:endParaRPr lang="en-US" dirty="0"/>
          </a:p>
        </p:txBody>
      </p:sp>
      <p:sp>
        <p:nvSpPr>
          <p:cNvPr id="3" name="Content Placeholder 2"/>
          <p:cNvSpPr>
            <a:spLocks noGrp="1"/>
          </p:cNvSpPr>
          <p:nvPr>
            <p:ph idx="1"/>
          </p:nvPr>
        </p:nvSpPr>
        <p:spPr>
          <a:xfrm>
            <a:off x="662940" y="1485900"/>
            <a:ext cx="7338060" cy="3943350"/>
          </a:xfrm>
        </p:spPr>
        <p:txBody>
          <a:bodyPr>
            <a:normAutofit fontScale="77500" lnSpcReduction="20000"/>
          </a:bodyPr>
          <a:lstStyle/>
          <a:p>
            <a:pPr>
              <a:lnSpc>
                <a:spcPct val="120000"/>
              </a:lnSpc>
              <a:defRPr/>
            </a:pPr>
            <a:r>
              <a:rPr lang="en-US" altLang="en-US" sz="2160" b="1" dirty="0">
                <a:ea typeface="Helvetica Neue" charset="0"/>
                <a:cs typeface="Helvetica Neue" charset="0"/>
              </a:rPr>
              <a:t>Achieving the Paris objectives will require all countries to implement climate policy packages.</a:t>
            </a:r>
          </a:p>
          <a:p>
            <a:pPr lvl="1">
              <a:lnSpc>
                <a:spcPct val="120000"/>
              </a:lnSpc>
              <a:defRPr/>
            </a:pPr>
            <a:r>
              <a:rPr lang="en-US" dirty="0">
                <a:ea typeface="MS PGothic" panose="020B0600070205080204" pitchFamily="34" charset="-128"/>
              </a:rPr>
              <a:t>Packages include pricing, regulations, and investments</a:t>
            </a:r>
          </a:p>
          <a:p>
            <a:pPr lvl="1">
              <a:lnSpc>
                <a:spcPct val="120000"/>
              </a:lnSpc>
              <a:defRPr/>
            </a:pPr>
            <a:r>
              <a:rPr lang="en-US" altLang="en-US" dirty="0">
                <a:ea typeface="MS PGothic" charset="-128"/>
              </a:rPr>
              <a:t>Policies should be designed to </a:t>
            </a:r>
            <a:r>
              <a:rPr lang="en-US" altLang="en-US" b="1" dirty="0">
                <a:ea typeface="MS PGothic" charset="-128"/>
              </a:rPr>
              <a:t>induce learning </a:t>
            </a:r>
            <a:r>
              <a:rPr lang="en-US" altLang="en-US" dirty="0">
                <a:ea typeface="MS PGothic" charset="-128"/>
              </a:rPr>
              <a:t>and</a:t>
            </a:r>
            <a:r>
              <a:rPr lang="en-US" altLang="en-US" b="1" dirty="0">
                <a:ea typeface="MS PGothic" charset="-128"/>
              </a:rPr>
              <a:t> respond to new information</a:t>
            </a:r>
          </a:p>
          <a:p>
            <a:pPr lvl="1">
              <a:lnSpc>
                <a:spcPct val="120000"/>
              </a:lnSpc>
              <a:defRPr/>
            </a:pPr>
            <a:r>
              <a:rPr lang="en-US" b="1" dirty="0">
                <a:ea typeface="MS PGothic" panose="020B0600070205080204" pitchFamily="34" charset="-128"/>
              </a:rPr>
              <a:t>should take into account non-climate benefits, particularly reduced pollution, local context, and political economy</a:t>
            </a:r>
            <a:endParaRPr lang="en-US" b="1" dirty="0">
              <a:ea typeface="MS PGothic" charset="-128"/>
            </a:endParaRPr>
          </a:p>
          <a:p>
            <a:pPr>
              <a:lnSpc>
                <a:spcPct val="120000"/>
              </a:lnSpc>
              <a:defRPr/>
            </a:pPr>
            <a:r>
              <a:rPr lang="en-US" sz="2160" dirty="0">
                <a:ea typeface="MS PGothic" charset="-128"/>
              </a:rPr>
              <a:t>The </a:t>
            </a:r>
            <a:r>
              <a:rPr lang="en-US" sz="2160" b="1" dirty="0">
                <a:ea typeface="MS PGothic" charset="-128"/>
              </a:rPr>
              <a:t>design of country policies will vary </a:t>
            </a:r>
            <a:r>
              <a:rPr lang="en-US" sz="2160" dirty="0">
                <a:ea typeface="MS PGothic" charset="-128"/>
              </a:rPr>
              <a:t>and take into account national and local circumstances. </a:t>
            </a:r>
            <a:r>
              <a:rPr lang="en-US" sz="2160" b="1" dirty="0">
                <a:ea typeface="MS PGothic" charset="-128"/>
              </a:rPr>
              <a:t>Lower-income countries may choose lower carbon prices </a:t>
            </a:r>
            <a:r>
              <a:rPr lang="en-US" sz="2160" dirty="0">
                <a:ea typeface="MS PGothic" charset="-128"/>
              </a:rPr>
              <a:t>as complementary resources may be cheaper and distributional issues less easy to handle (contrary to principle of single price:  necessary part of political compromise, and required to address distributive consequences)</a:t>
            </a:r>
            <a:endParaRPr lang="en-US" altLang="en-US" sz="2160" b="1" dirty="0">
              <a:ea typeface="Helvetica Neue" charset="0"/>
              <a:cs typeface="Helvetica Neue" charset="0"/>
            </a:endParaRPr>
          </a:p>
          <a:p>
            <a:endParaRPr lang="en-US" dirty="0"/>
          </a:p>
        </p:txBody>
      </p:sp>
      <p:sp>
        <p:nvSpPr>
          <p:cNvPr id="4" name="Slide Number Placeholder 3"/>
          <p:cNvSpPr>
            <a:spLocks noGrp="1"/>
          </p:cNvSpPr>
          <p:nvPr>
            <p:ph type="sldNum" sz="quarter" idx="12"/>
          </p:nvPr>
        </p:nvSpPr>
        <p:spPr/>
        <p:txBody>
          <a:bodyPr/>
          <a:lstStyle/>
          <a:p>
            <a:fld id="{0E6884FD-5AE3-4AB8-A131-D5275E4E2CDB}" type="slidenum">
              <a:rPr lang="en-US" smtClean="0"/>
              <a:pPr/>
              <a:t>28</a:t>
            </a:fld>
            <a:endParaRPr lang="en-US"/>
          </a:p>
        </p:txBody>
      </p:sp>
    </p:spTree>
    <p:extLst>
      <p:ext uri="{BB962C8B-B14F-4D97-AF65-F5344CB8AC3E}">
        <p14:creationId xmlns:p14="http://schemas.microsoft.com/office/powerpoint/2010/main" val="361841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6884FD-5AE3-4AB8-A131-D5275E4E2CDB}" type="slidenum">
              <a:rPr lang="en-US" smtClean="0"/>
              <a:pPr/>
              <a:t>29</a:t>
            </a:fld>
            <a:endParaRPr lang="en-US"/>
          </a:p>
        </p:txBody>
      </p:sp>
      <p:sp>
        <p:nvSpPr>
          <p:cNvPr id="6" name="TextBox 7"/>
          <p:cNvSpPr txBox="1">
            <a:spLocks noChangeArrowheads="1"/>
          </p:cNvSpPr>
          <p:nvPr/>
        </p:nvSpPr>
        <p:spPr bwMode="auto">
          <a:xfrm>
            <a:off x="4181748" y="751366"/>
            <a:ext cx="41539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571500" indent="-571500">
              <a:defRPr sz="3600">
                <a:solidFill>
                  <a:schemeClr val="tx1"/>
                </a:solidFill>
                <a:latin typeface="Lato Light" charset="0"/>
                <a:ea typeface="ＭＳ Ｐゴシック" panose="020B0600070205080204" pitchFamily="34" charset="-128"/>
              </a:defRPr>
            </a:lvl1pPr>
            <a:lvl2pPr>
              <a:defRPr sz="3600">
                <a:solidFill>
                  <a:schemeClr val="tx1"/>
                </a:solidFill>
                <a:latin typeface="Lato Light" charset="0"/>
                <a:ea typeface="ＭＳ Ｐゴシック" panose="020B0600070205080204" pitchFamily="34" charset="-128"/>
              </a:defRPr>
            </a:lvl2pPr>
            <a:lvl3pPr>
              <a:defRPr sz="3600">
                <a:solidFill>
                  <a:schemeClr val="tx1"/>
                </a:solidFill>
                <a:latin typeface="Lato Light" charset="0"/>
                <a:ea typeface="ＭＳ Ｐゴシック" panose="020B0600070205080204" pitchFamily="34" charset="-128"/>
              </a:defRPr>
            </a:lvl3pPr>
            <a:lvl4pPr>
              <a:defRPr sz="3600">
                <a:solidFill>
                  <a:schemeClr val="tx1"/>
                </a:solidFill>
                <a:latin typeface="Lato Light" charset="0"/>
                <a:ea typeface="ＭＳ Ｐゴシック" panose="020B0600070205080204" pitchFamily="34" charset="-128"/>
              </a:defRPr>
            </a:lvl4pPr>
            <a:lvl5pPr>
              <a:defRPr sz="3600">
                <a:solidFill>
                  <a:schemeClr val="tx1"/>
                </a:solidFill>
                <a:latin typeface="Lato Light" charset="0"/>
                <a:ea typeface="ＭＳ Ｐゴシック" panose="020B0600070205080204" pitchFamily="34" charset="-128"/>
              </a:defRPr>
            </a:lvl5pPr>
            <a:lvl6pPr marL="41132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6pPr>
            <a:lvl7pPr marL="45704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7pPr>
            <a:lvl8pPr marL="50276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8pPr>
            <a:lvl9pPr marL="5484813" indent="-1827213" defTabSz="1827213" eaLnBrk="0" fontAlgn="base" hangingPunct="0">
              <a:spcBef>
                <a:spcPct val="0"/>
              </a:spcBef>
              <a:spcAft>
                <a:spcPct val="0"/>
              </a:spcAft>
              <a:defRPr sz="3600">
                <a:solidFill>
                  <a:schemeClr val="tx1"/>
                </a:solidFill>
                <a:latin typeface="Lato Light" charset="0"/>
                <a:ea typeface="ＭＳ Ｐゴシック" panose="020B0600070205080204" pitchFamily="34" charset="-128"/>
              </a:defRPr>
            </a:lvl9pPr>
          </a:lstStyle>
          <a:p>
            <a:pPr>
              <a:buFont typeface="Arial" panose="020B0604020202020204" pitchFamily="34" charset="0"/>
              <a:buChar char="•"/>
              <a:defRPr/>
            </a:pPr>
            <a:r>
              <a:rPr lang="en-US" altLang="en-US" sz="1650" dirty="0">
                <a:latin typeface="+mn-lt"/>
              </a:rPr>
              <a:t>A </a:t>
            </a:r>
            <a:r>
              <a:rPr lang="en-US" altLang="en-US" sz="1650" b="1" dirty="0">
                <a:latin typeface="+mn-lt"/>
              </a:rPr>
              <a:t>well-designed carbon price </a:t>
            </a:r>
            <a:r>
              <a:rPr lang="en-US" altLang="en-US" sz="1650" dirty="0">
                <a:latin typeface="+mn-lt"/>
              </a:rPr>
              <a:t>is an indispensable part of a strategy for reducing emissions in an efficient way. </a:t>
            </a:r>
          </a:p>
          <a:p>
            <a:pPr>
              <a:buFont typeface="Arial" panose="020B0604020202020204" pitchFamily="34" charset="0"/>
              <a:buChar char="•"/>
              <a:defRPr/>
            </a:pPr>
            <a:endParaRPr lang="en-US" altLang="en-US" sz="1650" dirty="0">
              <a:latin typeface="+mn-lt"/>
            </a:endParaRPr>
          </a:p>
          <a:p>
            <a:pPr>
              <a:buFont typeface="Arial" panose="020B0604020202020204" pitchFamily="34" charset="0"/>
              <a:buChar char="•"/>
              <a:defRPr/>
            </a:pPr>
            <a:r>
              <a:rPr lang="en-US" altLang="en-US" sz="1650" dirty="0">
                <a:latin typeface="+mn-lt"/>
              </a:rPr>
              <a:t>GHG emissions can be priced explicitly with a </a:t>
            </a:r>
            <a:r>
              <a:rPr lang="en-US" altLang="en-US" sz="1650" b="1" dirty="0">
                <a:latin typeface="+mn-lt"/>
              </a:rPr>
              <a:t>carbon tax </a:t>
            </a:r>
            <a:r>
              <a:rPr lang="en-US" altLang="en-US" sz="1650" dirty="0">
                <a:latin typeface="+mn-lt"/>
              </a:rPr>
              <a:t>or </a:t>
            </a:r>
            <a:r>
              <a:rPr lang="en-US" altLang="en-US" sz="1650" b="1" dirty="0">
                <a:latin typeface="+mn-lt"/>
              </a:rPr>
              <a:t>cap-and-trade systems</a:t>
            </a:r>
            <a:r>
              <a:rPr lang="en-US" altLang="en-US" sz="1650" dirty="0">
                <a:latin typeface="+mn-lt"/>
              </a:rPr>
              <a:t>. </a:t>
            </a:r>
          </a:p>
          <a:p>
            <a:pPr>
              <a:buFont typeface="Arial" panose="020B0604020202020204" pitchFamily="34" charset="0"/>
              <a:buChar char="•"/>
              <a:defRPr/>
            </a:pPr>
            <a:endParaRPr lang="en-US" altLang="en-US" sz="1650" dirty="0">
              <a:latin typeface="+mn-lt"/>
            </a:endParaRPr>
          </a:p>
          <a:p>
            <a:pPr>
              <a:buFont typeface="Arial" panose="020B0604020202020204" pitchFamily="34" charset="0"/>
              <a:buChar char="•"/>
              <a:defRPr/>
            </a:pPr>
            <a:r>
              <a:rPr lang="en-US" altLang="en-US" sz="1650" b="1" dirty="0">
                <a:latin typeface="+mn-lt"/>
              </a:rPr>
              <a:t>Reducing fossil fuel subsidies </a:t>
            </a:r>
            <a:r>
              <a:rPr lang="en-US" altLang="en-US" sz="1650" dirty="0">
                <a:latin typeface="+mn-lt"/>
              </a:rPr>
              <a:t>is another essential step toward carbon pricing.</a:t>
            </a:r>
          </a:p>
          <a:p>
            <a:pPr>
              <a:buFont typeface="Arial" panose="020B0604020202020204" pitchFamily="34" charset="0"/>
              <a:buChar char="•"/>
              <a:defRPr/>
            </a:pPr>
            <a:endParaRPr lang="en-US" altLang="en-US" sz="1650" dirty="0">
              <a:latin typeface="+mn-lt"/>
            </a:endParaRPr>
          </a:p>
          <a:p>
            <a:pPr>
              <a:buFont typeface="Arial" panose="020B0604020202020204" pitchFamily="34" charset="0"/>
              <a:buChar char="•"/>
              <a:defRPr/>
            </a:pPr>
            <a:r>
              <a:rPr lang="en-US" altLang="en-US" sz="1650" dirty="0">
                <a:latin typeface="+mn-lt"/>
              </a:rPr>
              <a:t>Explicit carbon pricing can be usefully complemented by </a:t>
            </a:r>
            <a:r>
              <a:rPr lang="en-US" altLang="en-US" sz="1650" b="1" dirty="0">
                <a:latin typeface="+mn-lt"/>
              </a:rPr>
              <a:t>shadow pricing in        public-sector activity</a:t>
            </a:r>
            <a:r>
              <a:rPr lang="en-US" altLang="en-US" sz="1650" dirty="0">
                <a:latin typeface="+mn-lt"/>
              </a:rPr>
              <a:t> and </a:t>
            </a:r>
            <a:r>
              <a:rPr lang="en-US" altLang="en-US" sz="1650" b="1" dirty="0">
                <a:latin typeface="+mn-lt"/>
              </a:rPr>
              <a:t>internal pricing in firms.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 y="885365"/>
            <a:ext cx="3429000" cy="3875690"/>
          </a:xfrm>
          <a:prstGeom prst="rect">
            <a:avLst/>
          </a:prstGeom>
        </p:spPr>
      </p:pic>
    </p:spTree>
    <p:extLst>
      <p:ext uri="{BB962C8B-B14F-4D97-AF65-F5344CB8AC3E}">
        <p14:creationId xmlns:p14="http://schemas.microsoft.com/office/powerpoint/2010/main" val="81627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A069F3-F31D-2C44-83C5-FF9187EB8E79}"/>
              </a:ext>
            </a:extLst>
          </p:cNvPr>
          <p:cNvPicPr>
            <a:picLocks noChangeAspect="1"/>
          </p:cNvPicPr>
          <p:nvPr/>
        </p:nvPicPr>
        <p:blipFill>
          <a:blip r:embed="rId2"/>
          <a:stretch>
            <a:fillRect/>
          </a:stretch>
        </p:blipFill>
        <p:spPr>
          <a:xfrm>
            <a:off x="2094309" y="2186012"/>
            <a:ext cx="3838575" cy="2876550"/>
          </a:xfrm>
          <a:prstGeom prst="rect">
            <a:avLst/>
          </a:prstGeom>
        </p:spPr>
      </p:pic>
      <p:pic>
        <p:nvPicPr>
          <p:cNvPr id="5" name="Picture 4">
            <a:extLst>
              <a:ext uri="{FF2B5EF4-FFF2-40B4-BE49-F238E27FC236}">
                <a16:creationId xmlns:a16="http://schemas.microsoft.com/office/drawing/2014/main" id="{13A42A16-0875-8E47-B083-11F46EC7C5C0}"/>
              </a:ext>
            </a:extLst>
          </p:cNvPr>
          <p:cNvPicPr>
            <a:picLocks noChangeAspect="1"/>
          </p:cNvPicPr>
          <p:nvPr/>
        </p:nvPicPr>
        <p:blipFill>
          <a:blip r:embed="rId3"/>
          <a:stretch>
            <a:fillRect/>
          </a:stretch>
        </p:blipFill>
        <p:spPr>
          <a:xfrm>
            <a:off x="2094309" y="1416833"/>
            <a:ext cx="3838575" cy="769180"/>
          </a:xfrm>
          <a:prstGeom prst="rect">
            <a:avLst/>
          </a:prstGeom>
        </p:spPr>
      </p:pic>
      <p:sp>
        <p:nvSpPr>
          <p:cNvPr id="7" name="TextBox 6">
            <a:extLst>
              <a:ext uri="{FF2B5EF4-FFF2-40B4-BE49-F238E27FC236}">
                <a16:creationId xmlns:a16="http://schemas.microsoft.com/office/drawing/2014/main" id="{76B0F597-C190-D641-9C46-A971D8FBF306}"/>
              </a:ext>
            </a:extLst>
          </p:cNvPr>
          <p:cNvSpPr txBox="1"/>
          <p:nvPr/>
        </p:nvSpPr>
        <p:spPr>
          <a:xfrm>
            <a:off x="1789510" y="652438"/>
            <a:ext cx="4702249" cy="507831"/>
          </a:xfrm>
          <a:prstGeom prst="rect">
            <a:avLst/>
          </a:prstGeom>
          <a:noFill/>
        </p:spPr>
        <p:txBody>
          <a:bodyPr wrap="none" rtlCol="0">
            <a:spAutoFit/>
          </a:bodyPr>
          <a:lstStyle/>
          <a:p>
            <a:r>
              <a:rPr lang="de-DE" sz="2700" b="1" dirty="0" err="1"/>
              <a:t>Insights</a:t>
            </a:r>
            <a:r>
              <a:rPr lang="de-DE" sz="2700" b="1" dirty="0"/>
              <a:t> </a:t>
            </a:r>
            <a:r>
              <a:rPr lang="de-DE" sz="2700" b="1" dirty="0" err="1"/>
              <a:t>from</a:t>
            </a:r>
            <a:r>
              <a:rPr lang="de-DE" sz="2700" b="1" dirty="0"/>
              <a:t> 1995 IPCC Report </a:t>
            </a:r>
          </a:p>
        </p:txBody>
      </p:sp>
      <p:sp>
        <p:nvSpPr>
          <p:cNvPr id="8" name="Slide Number Placeholder 3">
            <a:extLst>
              <a:ext uri="{FF2B5EF4-FFF2-40B4-BE49-F238E27FC236}">
                <a16:creationId xmlns:a16="http://schemas.microsoft.com/office/drawing/2014/main" id="{E544A73E-8F79-434C-9D7E-86371380BA72}"/>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3</a:t>
            </a:fld>
            <a:endParaRPr lang="en-US" dirty="0"/>
          </a:p>
        </p:txBody>
      </p:sp>
    </p:spTree>
    <p:extLst>
      <p:ext uri="{BB962C8B-B14F-4D97-AF65-F5344CB8AC3E}">
        <p14:creationId xmlns:p14="http://schemas.microsoft.com/office/powerpoint/2010/main" val="121388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676B-089C-4DD5-AD5D-9AA71ED34477}"/>
              </a:ext>
            </a:extLst>
          </p:cNvPr>
          <p:cNvSpPr>
            <a:spLocks noGrp="1"/>
          </p:cNvSpPr>
          <p:nvPr>
            <p:ph type="title"/>
          </p:nvPr>
        </p:nvSpPr>
        <p:spPr/>
        <p:txBody>
          <a:bodyPr/>
          <a:lstStyle/>
          <a:p>
            <a:r>
              <a:rPr lang="en-US" dirty="0"/>
              <a:t>Carbon pricing</a:t>
            </a:r>
          </a:p>
        </p:txBody>
      </p:sp>
      <p:sp>
        <p:nvSpPr>
          <p:cNvPr id="3" name="Content Placeholder 2">
            <a:extLst>
              <a:ext uri="{FF2B5EF4-FFF2-40B4-BE49-F238E27FC236}">
                <a16:creationId xmlns:a16="http://schemas.microsoft.com/office/drawing/2014/main" id="{656429CC-FF1C-4E72-A255-9E91EB8C4084}"/>
              </a:ext>
            </a:extLst>
          </p:cNvPr>
          <p:cNvSpPr>
            <a:spLocks noGrp="1"/>
          </p:cNvSpPr>
          <p:nvPr>
            <p:ph idx="1"/>
          </p:nvPr>
        </p:nvSpPr>
        <p:spPr>
          <a:xfrm>
            <a:off x="628650" y="1379765"/>
            <a:ext cx="7886700" cy="3538708"/>
          </a:xfrm>
        </p:spPr>
        <p:txBody>
          <a:bodyPr>
            <a:normAutofit fontScale="77500" lnSpcReduction="20000"/>
          </a:bodyPr>
          <a:lstStyle/>
          <a:p>
            <a:pPr marL="192933" indent="-192933">
              <a:lnSpc>
                <a:spcPct val="120000"/>
              </a:lnSpc>
              <a:buFont typeface="Arial" charset="0"/>
              <a:buChar char="•"/>
              <a:defRPr/>
            </a:pPr>
            <a:r>
              <a:rPr lang="en-US" altLang="en-US" sz="2325" dirty="0">
                <a:ea typeface="MS PGothic" charset="-128"/>
              </a:rPr>
              <a:t>Requisite prices need to be much higher than current prices but are eminently affordable</a:t>
            </a:r>
          </a:p>
          <a:p>
            <a:pPr indent="-342900">
              <a:lnSpc>
                <a:spcPct val="120000"/>
              </a:lnSpc>
              <a:defRPr/>
            </a:pPr>
            <a:r>
              <a:rPr lang="en-US" b="1" dirty="0">
                <a:solidFill>
                  <a:srgbClr val="7030A0"/>
                </a:solidFill>
                <a:ea typeface="MS PGothic" panose="020B0600070205080204" pitchFamily="34" charset="-128"/>
                <a:cs typeface="Helvetica" panose="020B0604020202020204" pitchFamily="34" charset="0"/>
              </a:rPr>
              <a:t>Taking into account what we’ve learned about climate change in last few years, a carbon price of around $100/tCO</a:t>
            </a:r>
            <a:r>
              <a:rPr lang="en-US" b="1" baseline="-25000" dirty="0">
                <a:solidFill>
                  <a:srgbClr val="7030A0"/>
                </a:solidFill>
                <a:ea typeface="MS PGothic" panose="020B0600070205080204" pitchFamily="34" charset="-128"/>
                <a:cs typeface="Helvetica" panose="020B0604020202020204" pitchFamily="34" charset="0"/>
              </a:rPr>
              <a:t>2</a:t>
            </a:r>
            <a:r>
              <a:rPr lang="en-US" b="1" dirty="0">
                <a:solidFill>
                  <a:srgbClr val="7030A0"/>
                </a:solidFill>
                <a:ea typeface="MS PGothic" panose="020B0600070205080204" pitchFamily="34" charset="-128"/>
                <a:cs typeface="Helvetica" panose="020B0604020202020204" pitchFamily="34" charset="0"/>
              </a:rPr>
              <a:t> </a:t>
            </a:r>
            <a:r>
              <a:rPr lang="en-US" b="1" dirty="0">
                <a:ea typeface="MS PGothic" panose="020B0600070205080204" pitchFamily="34" charset="-128"/>
                <a:cs typeface="Helvetica" panose="020B0604020202020204" pitchFamily="34" charset="0"/>
              </a:rPr>
              <a:t>by 2030 is required</a:t>
            </a:r>
          </a:p>
          <a:p>
            <a:pPr marL="192933" indent="-192933">
              <a:lnSpc>
                <a:spcPct val="110000"/>
              </a:lnSpc>
              <a:buFont typeface="Arial" charset="0"/>
              <a:buChar char="•"/>
              <a:defRPr/>
            </a:pPr>
            <a:r>
              <a:rPr lang="en-US" altLang="en-US" sz="2325" b="1" dirty="0">
                <a:ea typeface="MS PGothic" charset="-128"/>
              </a:rPr>
              <a:t>These price ranges assume that the pricing policy is complemented with well-designed policies and actions</a:t>
            </a:r>
            <a:r>
              <a:rPr lang="en-US" altLang="en-US" sz="2325" dirty="0">
                <a:ea typeface="MS PGothic" charset="-128"/>
              </a:rPr>
              <a:t>, such as efficiency standards, research and development, city design, networks…, and a supportive investment climate.  In the absence of these elements, the carbon-price range required is likely to be higher. </a:t>
            </a:r>
          </a:p>
          <a:p>
            <a:pPr marL="192933" indent="-192933">
              <a:lnSpc>
                <a:spcPct val="110000"/>
              </a:lnSpc>
              <a:buFont typeface="Arial" charset="0"/>
              <a:buChar char="•"/>
              <a:defRPr/>
            </a:pPr>
            <a:r>
              <a:rPr lang="en-US" altLang="en-US" sz="2325" dirty="0">
                <a:ea typeface="MS PGothic" charset="-128"/>
              </a:rPr>
              <a:t>These carbon prices are eminently affordable, will induce changes in energy prices smaller than those that have been experienced in the past</a:t>
            </a:r>
          </a:p>
          <a:p>
            <a:pPr marL="192933" indent="-192933">
              <a:buFont typeface="Arial" charset="0"/>
              <a:buChar char="•"/>
              <a:defRPr/>
            </a:pPr>
            <a:endParaRPr lang="en-US" altLang="en-US" dirty="0">
              <a:ea typeface="MS PGothic" charset="-128"/>
            </a:endParaRPr>
          </a:p>
          <a:p>
            <a:endParaRPr lang="en-US" dirty="0"/>
          </a:p>
        </p:txBody>
      </p:sp>
      <p:sp>
        <p:nvSpPr>
          <p:cNvPr id="4" name="Slide Number Placeholder 3">
            <a:extLst>
              <a:ext uri="{FF2B5EF4-FFF2-40B4-BE49-F238E27FC236}">
                <a16:creationId xmlns:a16="http://schemas.microsoft.com/office/drawing/2014/main" id="{690F6AB4-334A-A549-9840-DD2295829703}"/>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30</a:t>
            </a:fld>
            <a:endParaRPr lang="en-US" dirty="0"/>
          </a:p>
        </p:txBody>
      </p:sp>
    </p:spTree>
    <p:extLst>
      <p:ext uri="{BB962C8B-B14F-4D97-AF65-F5344CB8AC3E}">
        <p14:creationId xmlns:p14="http://schemas.microsoft.com/office/powerpoint/2010/main" val="189356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6884FD-5AE3-4AB8-A131-D5275E4E2CDB}" type="slidenum">
              <a:rPr lang="en-US" smtClean="0"/>
              <a:pPr/>
              <a:t>31</a:t>
            </a:fld>
            <a:endParaRPr lang="en-US"/>
          </a:p>
        </p:txBody>
      </p:sp>
      <p:sp>
        <p:nvSpPr>
          <p:cNvPr id="5" name="TextBox 4"/>
          <p:cNvSpPr txBox="1"/>
          <p:nvPr/>
        </p:nvSpPr>
        <p:spPr>
          <a:xfrm>
            <a:off x="4333604" y="887695"/>
            <a:ext cx="4287882" cy="4227055"/>
          </a:xfrm>
          <a:prstGeom prst="rect">
            <a:avLst/>
          </a:prstGeom>
          <a:noFill/>
        </p:spPr>
        <p:txBody>
          <a:bodyPr wrap="square" anchor="ctr">
            <a:spAutoFit/>
          </a:bodyPr>
          <a:lstStyle/>
          <a:p>
            <a:pPr>
              <a:defRPr/>
            </a:pPr>
            <a:r>
              <a:rPr lang="en-US" sz="1485" dirty="0">
                <a:ea typeface="MS PGothic" charset="-128"/>
              </a:rPr>
              <a:t>Carbon pricing alone likely will  not be sufficient to induce change at the </a:t>
            </a:r>
            <a:r>
              <a:rPr lang="en-US" sz="1485" b="1" dirty="0">
                <a:ea typeface="MS PGothic" charset="-128"/>
              </a:rPr>
              <a:t>pace and scale </a:t>
            </a:r>
            <a:r>
              <a:rPr lang="en-US" sz="1485" dirty="0">
                <a:ea typeface="MS PGothic" charset="-128"/>
              </a:rPr>
              <a:t>required for the Paris temperature target—or be the most </a:t>
            </a:r>
            <a:r>
              <a:rPr lang="en-US" sz="1485" b="1" dirty="0">
                <a:ea typeface="MS PGothic" charset="-128"/>
              </a:rPr>
              <a:t>efficient/equitable </a:t>
            </a:r>
            <a:r>
              <a:rPr lang="en-US" sz="1485" dirty="0">
                <a:ea typeface="MS PGothic" charset="-128"/>
              </a:rPr>
              <a:t>way to do so</a:t>
            </a:r>
            <a:r>
              <a:rPr lang="en-US" sz="1485" b="1" dirty="0">
                <a:ea typeface="MS PGothic" charset="-128"/>
              </a:rPr>
              <a:t>. </a:t>
            </a:r>
          </a:p>
          <a:p>
            <a:pPr>
              <a:defRPr/>
            </a:pPr>
            <a:endParaRPr lang="en-US" sz="1013" b="1" dirty="0">
              <a:ea typeface="MS PGothic" charset="-128"/>
            </a:endParaRPr>
          </a:p>
          <a:p>
            <a:pPr>
              <a:defRPr/>
            </a:pPr>
            <a:r>
              <a:rPr lang="en-US" sz="1485" b="1" dirty="0">
                <a:ea typeface="MS PGothic" charset="-128"/>
              </a:rPr>
              <a:t>Adopting other cost-effective policies </a:t>
            </a:r>
            <a:r>
              <a:rPr lang="en-US" sz="1485" dirty="0">
                <a:ea typeface="MS PGothic" charset="-128"/>
              </a:rPr>
              <a:t>– </a:t>
            </a:r>
            <a:r>
              <a:rPr lang="en-US" sz="1485" dirty="0">
                <a:ea typeface="MS PGothic" panose="020B0600070205080204" pitchFamily="34" charset="-128"/>
                <a:cs typeface="Helvetica" panose="020B0604020202020204" pitchFamily="34" charset="0"/>
              </a:rPr>
              <a:t>with  strong emphasis on </a:t>
            </a:r>
            <a:r>
              <a:rPr lang="en-US" sz="1485" dirty="0">
                <a:ea typeface="MS PGothic" charset="-128"/>
              </a:rPr>
              <a:t>other, related, market failures and </a:t>
            </a:r>
            <a:r>
              <a:rPr lang="en-US" sz="1485" dirty="0">
                <a:ea typeface="MS PGothic" panose="020B0600070205080204" pitchFamily="34" charset="-128"/>
                <a:cs typeface="Helvetica" panose="020B0604020202020204" pitchFamily="34" charset="0"/>
              </a:rPr>
              <a:t>the dynamics of change –</a:t>
            </a:r>
            <a:r>
              <a:rPr lang="en-US" sz="1485" dirty="0">
                <a:ea typeface="MS PGothic" charset="-128"/>
              </a:rPr>
              <a:t> can mean that a given emissions reduction could be </a:t>
            </a:r>
            <a:r>
              <a:rPr lang="en-US" sz="1485" b="1" dirty="0">
                <a:ea typeface="MS PGothic" charset="-128"/>
              </a:rPr>
              <a:t>induced with lower carbon prices.</a:t>
            </a:r>
          </a:p>
          <a:p>
            <a:pPr>
              <a:defRPr/>
            </a:pPr>
            <a:endParaRPr lang="en-US" sz="1013" b="1" dirty="0">
              <a:ea typeface="MS PGothic" charset="-128"/>
            </a:endParaRPr>
          </a:p>
          <a:p>
            <a:pPr>
              <a:defRPr/>
            </a:pPr>
            <a:r>
              <a:rPr lang="en-US" sz="1485" b="1" dirty="0">
                <a:ea typeface="MS PGothic" charset="-128"/>
              </a:rPr>
              <a:t>Such policies include: </a:t>
            </a:r>
            <a:endParaRPr lang="en-US" sz="1485" b="1" dirty="0">
              <a:ea typeface="MS PGothic" panose="020B0600070205080204" pitchFamily="34" charset="-128"/>
              <a:cs typeface="Helvetica" panose="020B0604020202020204" pitchFamily="34" charset="0"/>
            </a:endParaRPr>
          </a:p>
          <a:p>
            <a:pPr marL="192933" indent="-192933">
              <a:buFont typeface="Arial" panose="020B0604020202020204" pitchFamily="34" charset="0"/>
              <a:buChar char="•"/>
              <a:defRPr/>
            </a:pPr>
            <a:r>
              <a:rPr lang="en-US" sz="1418" dirty="0">
                <a:ea typeface="MS PGothic" charset="-128"/>
              </a:rPr>
              <a:t>investment in low-carbon infrastructure,</a:t>
            </a:r>
          </a:p>
          <a:p>
            <a:pPr marL="192933" indent="-192933">
              <a:buFont typeface="Arial" panose="020B0604020202020204" pitchFamily="34" charset="0"/>
              <a:buChar char="•"/>
              <a:defRPr/>
            </a:pPr>
            <a:r>
              <a:rPr lang="en-US" sz="1418" dirty="0">
                <a:ea typeface="MS PGothic" charset="-128"/>
              </a:rPr>
              <a:t>Regulations, efficiency standards, urban planning,</a:t>
            </a:r>
          </a:p>
          <a:p>
            <a:pPr marL="192933" indent="-192933">
              <a:buFont typeface="Arial" panose="020B0604020202020204" pitchFamily="34" charset="0"/>
              <a:buChar char="•"/>
              <a:defRPr/>
            </a:pPr>
            <a:r>
              <a:rPr lang="en-US" sz="1418" dirty="0">
                <a:ea typeface="MS PGothic" charset="-128"/>
              </a:rPr>
              <a:t>groundwork for renewable-based power generation, </a:t>
            </a:r>
          </a:p>
          <a:p>
            <a:pPr marL="192933" indent="-192933">
              <a:buFont typeface="Arial" charset="0"/>
              <a:buChar char="•"/>
              <a:defRPr/>
            </a:pPr>
            <a:r>
              <a:rPr lang="en-US" sz="1418" dirty="0">
                <a:ea typeface="MS PGothic" charset="-128"/>
              </a:rPr>
              <a:t>land and forest management, </a:t>
            </a:r>
          </a:p>
          <a:p>
            <a:pPr marL="192933" indent="-192933">
              <a:buFont typeface="Arial" charset="0"/>
              <a:buChar char="•"/>
              <a:defRPr/>
            </a:pPr>
            <a:r>
              <a:rPr lang="en-US" sz="1418" dirty="0">
                <a:ea typeface="MS PGothic" charset="-128"/>
              </a:rPr>
              <a:t>fostering R&amp;D investment,</a:t>
            </a:r>
          </a:p>
          <a:p>
            <a:pPr marL="192933" indent="-192933">
              <a:buFont typeface="Arial" charset="0"/>
              <a:buChar char="•"/>
              <a:defRPr/>
            </a:pPr>
            <a:r>
              <a:rPr lang="en-US" sz="1418" dirty="0">
                <a:ea typeface="MS PGothic" charset="-128"/>
              </a:rPr>
              <a:t>financial instruments </a:t>
            </a:r>
          </a:p>
          <a:p>
            <a:pPr marL="192933" indent="-192933">
              <a:buFont typeface="Arial" charset="0"/>
              <a:buChar char="•"/>
              <a:defRPr/>
            </a:pPr>
            <a:endParaRPr lang="en-US" sz="1485" dirty="0">
              <a:ea typeface="MS PGothic" panose="020B0600070205080204"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1" y="921641"/>
            <a:ext cx="3428999" cy="4018749"/>
          </a:xfrm>
          <a:prstGeom prst="rect">
            <a:avLst/>
          </a:prstGeom>
        </p:spPr>
      </p:pic>
    </p:spTree>
    <p:extLst>
      <p:ext uri="{BB962C8B-B14F-4D97-AF65-F5344CB8AC3E}">
        <p14:creationId xmlns:p14="http://schemas.microsoft.com/office/powerpoint/2010/main" val="309016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91" y="301477"/>
            <a:ext cx="7886700" cy="857250"/>
          </a:xfrm>
        </p:spPr>
        <p:txBody>
          <a:bodyPr/>
          <a:lstStyle/>
          <a:p>
            <a:r>
              <a:rPr lang="en-US" altLang="en-US" dirty="0">
                <a:ea typeface="ＭＳ Ｐゴシック" panose="020B0600070205080204" pitchFamily="34" charset="-128"/>
              </a:rPr>
              <a:t>Examples of regulatory interventions </a:t>
            </a:r>
            <a:endParaRPr lang="en-US" dirty="0"/>
          </a:p>
        </p:txBody>
      </p:sp>
      <p:sp>
        <p:nvSpPr>
          <p:cNvPr id="3" name="Content Placeholder 2"/>
          <p:cNvSpPr>
            <a:spLocks noGrp="1"/>
          </p:cNvSpPr>
          <p:nvPr>
            <p:ph idx="1"/>
          </p:nvPr>
        </p:nvSpPr>
        <p:spPr>
          <a:xfrm>
            <a:off x="679268" y="1298121"/>
            <a:ext cx="7338060" cy="3840480"/>
          </a:xfrm>
        </p:spPr>
        <p:txBody>
          <a:bodyPr anchor="ctr">
            <a:normAutofit fontScale="92500"/>
          </a:bodyPr>
          <a:lstStyle/>
          <a:p>
            <a:pPr>
              <a:spcBef>
                <a:spcPts val="1620"/>
              </a:spcBef>
            </a:pPr>
            <a:r>
              <a:rPr lang="en-US" altLang="en-US" sz="2520" dirty="0">
                <a:ea typeface="ＭＳ Ｐゴシック" panose="020B0600070205080204" pitchFamily="34" charset="-128"/>
              </a:rPr>
              <a:t>No coal electric generating plants without carbon storage</a:t>
            </a:r>
          </a:p>
          <a:p>
            <a:pPr>
              <a:spcBef>
                <a:spcPts val="1620"/>
              </a:spcBef>
            </a:pPr>
            <a:r>
              <a:rPr lang="en-US" altLang="en-US" sz="2520" dirty="0">
                <a:ea typeface="ＭＳ Ｐゴシック" panose="020B0600070205080204" pitchFamily="34" charset="-128"/>
              </a:rPr>
              <a:t>Emission standards for cars</a:t>
            </a:r>
          </a:p>
          <a:p>
            <a:pPr>
              <a:spcBef>
                <a:spcPts val="1620"/>
              </a:spcBef>
            </a:pPr>
            <a:r>
              <a:rPr lang="en-US" altLang="en-US" sz="2520" dirty="0">
                <a:ea typeface="ＭＳ Ｐゴシック" panose="020B0600070205080204" pitchFamily="34" charset="-128"/>
              </a:rPr>
              <a:t>Cement standards</a:t>
            </a:r>
          </a:p>
          <a:p>
            <a:r>
              <a:rPr lang="en-US" altLang="en-US" sz="2460" dirty="0">
                <a:ea typeface="ＭＳ Ｐゴシック" panose="020B0600070205080204" pitchFamily="34" charset="-128"/>
              </a:rPr>
              <a:t>Embraces large fraction of emissions</a:t>
            </a:r>
          </a:p>
          <a:p>
            <a:pPr lvl="2">
              <a:spcBef>
                <a:spcPts val="1620"/>
              </a:spcBef>
            </a:pPr>
            <a:r>
              <a:rPr lang="en-US" altLang="en-US" dirty="0">
                <a:ea typeface="ＭＳ Ｐゴシック" panose="020B0600070205080204" pitchFamily="34" charset="-128"/>
              </a:rPr>
              <a:t>But still leaves much out</a:t>
            </a:r>
          </a:p>
          <a:p>
            <a:pPr>
              <a:spcBef>
                <a:spcPts val="1620"/>
              </a:spcBef>
            </a:pPr>
            <a:r>
              <a:rPr lang="en-US" altLang="en-US" sz="2400" dirty="0">
                <a:ea typeface="ＭＳ Ｐゴシック" panose="020B0600070205080204" pitchFamily="34" charset="-128"/>
              </a:rPr>
              <a:t>Many of these standards/regulations are easy to enforce</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0E6884FD-5AE3-4AB8-A131-D5275E4E2CDB}" type="slidenum">
              <a:rPr lang="en-US" smtClean="0"/>
              <a:pPr/>
              <a:t>32</a:t>
            </a:fld>
            <a:endParaRPr lang="en-US"/>
          </a:p>
        </p:txBody>
      </p:sp>
    </p:spTree>
    <p:extLst>
      <p:ext uri="{BB962C8B-B14F-4D97-AF65-F5344CB8AC3E}">
        <p14:creationId xmlns:p14="http://schemas.microsoft.com/office/powerpoint/2010/main" val="177640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285750"/>
            <a:ext cx="6858000" cy="857250"/>
          </a:xfrm>
        </p:spPr>
        <p:txBody>
          <a:bodyPr/>
          <a:lstStyle/>
          <a:p>
            <a:r>
              <a:rPr lang="en-US" altLang="en-US" dirty="0">
                <a:ea typeface="ＭＳ Ｐゴシック" panose="020B0600070205080204" pitchFamily="34" charset="-128"/>
              </a:rPr>
              <a:t>Deviations from Efficiency</a:t>
            </a:r>
            <a:endParaRPr lang="en-US" dirty="0"/>
          </a:p>
        </p:txBody>
      </p:sp>
      <p:sp>
        <p:nvSpPr>
          <p:cNvPr id="3" name="Content Placeholder 2"/>
          <p:cNvSpPr>
            <a:spLocks noGrp="1"/>
          </p:cNvSpPr>
          <p:nvPr>
            <p:ph idx="1"/>
          </p:nvPr>
        </p:nvSpPr>
        <p:spPr>
          <a:xfrm>
            <a:off x="662940" y="1211580"/>
            <a:ext cx="7406640" cy="4217670"/>
          </a:xfrm>
        </p:spPr>
        <p:txBody>
          <a:bodyPr>
            <a:normAutofit fontScale="92500" lnSpcReduction="10000"/>
          </a:bodyPr>
          <a:lstStyle/>
          <a:p>
            <a:pPr>
              <a:spcAft>
                <a:spcPts val="600"/>
              </a:spcAft>
            </a:pPr>
            <a:r>
              <a:rPr lang="en-US" sz="1600" dirty="0"/>
              <a:t>Economists criticize regulations because they result in deviations from efficiency (single “price” for carbon in all uses, in all places)</a:t>
            </a:r>
          </a:p>
          <a:p>
            <a:pPr>
              <a:spcAft>
                <a:spcPts val="600"/>
              </a:spcAft>
            </a:pPr>
            <a:r>
              <a:rPr lang="en-US" sz="1600" dirty="0"/>
              <a:t>But most countries have deviated from relying on a single price by subsidizing (e.g. renewables) or regulations</a:t>
            </a:r>
            <a:br>
              <a:rPr lang="en-US" sz="1600" dirty="0"/>
            </a:br>
            <a:endParaRPr lang="en-US" sz="1600" dirty="0"/>
          </a:p>
          <a:p>
            <a:pPr marL="102870" indent="0">
              <a:spcAft>
                <a:spcPts val="600"/>
              </a:spcAft>
              <a:buNone/>
            </a:pPr>
            <a:r>
              <a:rPr lang="en-US" sz="1600" b="1" i="1" dirty="0"/>
              <a:t>How do we explain this?</a:t>
            </a:r>
          </a:p>
          <a:p>
            <a:pPr>
              <a:spcAft>
                <a:spcPts val="600"/>
              </a:spcAft>
            </a:pPr>
            <a:r>
              <a:rPr lang="en-US" sz="1600" dirty="0"/>
              <a:t>Reducing distributive burden—can be large changes in prices for small allocative effects</a:t>
            </a:r>
          </a:p>
          <a:p>
            <a:pPr lvl="1">
              <a:spcAft>
                <a:spcPts val="600"/>
              </a:spcAft>
            </a:pPr>
            <a:r>
              <a:rPr lang="en-US" sz="1600" dirty="0"/>
              <a:t>Offsetting distributive effects costly, may be impossible </a:t>
            </a:r>
          </a:p>
          <a:p>
            <a:pPr lvl="1">
              <a:spcAft>
                <a:spcPts val="600"/>
              </a:spcAft>
            </a:pPr>
            <a:r>
              <a:rPr lang="en-US" sz="1600" dirty="0"/>
              <a:t>Even if on average rich individuals use more carbon than poor, there are some poor individuals for whom a carbon tax has very adverse effects</a:t>
            </a:r>
          </a:p>
          <a:p>
            <a:pPr lvl="1">
              <a:spcAft>
                <a:spcPts val="600"/>
              </a:spcAft>
            </a:pPr>
            <a:r>
              <a:rPr lang="en-US" sz="1600" dirty="0"/>
              <a:t>If no well managed, can give rise to “yellow vest movement”</a:t>
            </a:r>
          </a:p>
          <a:p>
            <a:pPr>
              <a:spcAft>
                <a:spcPts val="600"/>
              </a:spcAft>
            </a:pPr>
            <a:r>
              <a:rPr lang="en-US" sz="1600" dirty="0"/>
              <a:t>Correcting other market failures</a:t>
            </a:r>
          </a:p>
          <a:p>
            <a:pPr marL="699516" lvl="2" indent="0">
              <a:spcAft>
                <a:spcPts val="600"/>
              </a:spcAft>
              <a:buNone/>
            </a:pPr>
            <a:r>
              <a:rPr lang="en-US" sz="1400" dirty="0"/>
              <a:t>(</a:t>
            </a:r>
            <a:r>
              <a:rPr lang="en-US" sz="1400" dirty="0" err="1"/>
              <a:t>i</a:t>
            </a:r>
            <a:r>
              <a:rPr lang="en-US" sz="1400" dirty="0"/>
              <a:t>)  coordination failures</a:t>
            </a:r>
          </a:p>
          <a:p>
            <a:pPr marL="699516" lvl="2" indent="0">
              <a:spcAft>
                <a:spcPts val="600"/>
              </a:spcAft>
              <a:buNone/>
            </a:pPr>
            <a:r>
              <a:rPr lang="en-US" sz="1400" dirty="0"/>
              <a:t>(ii) induced innovation</a:t>
            </a:r>
          </a:p>
          <a:p>
            <a:pPr marL="1085279" lvl="2" indent="-385763">
              <a:spcAft>
                <a:spcPts val="600"/>
              </a:spcAft>
              <a:buAutoNum type="romanLcParenBoth" startAt="3"/>
            </a:pPr>
            <a:r>
              <a:rPr lang="en-US" sz="1400" dirty="0"/>
              <a:t>changing preferences (consumption externalities)</a:t>
            </a:r>
          </a:p>
          <a:p>
            <a:pPr marL="1085279" lvl="2" indent="-385763">
              <a:spcAft>
                <a:spcPts val="600"/>
              </a:spcAft>
              <a:buAutoNum type="romanLcParenBoth" startAt="3"/>
            </a:pPr>
            <a:r>
              <a:rPr lang="en-US" sz="1400" dirty="0"/>
              <a:t>High levels of uncertainty, imperfect risk markets</a:t>
            </a:r>
          </a:p>
        </p:txBody>
      </p:sp>
      <p:sp>
        <p:nvSpPr>
          <p:cNvPr id="4" name="Slide Number Placeholder 3"/>
          <p:cNvSpPr>
            <a:spLocks noGrp="1"/>
          </p:cNvSpPr>
          <p:nvPr>
            <p:ph type="sldNum" sz="quarter" idx="12"/>
          </p:nvPr>
        </p:nvSpPr>
        <p:spPr/>
        <p:txBody>
          <a:bodyPr/>
          <a:lstStyle/>
          <a:p>
            <a:fld id="{0E6884FD-5AE3-4AB8-A131-D5275E4E2CDB}" type="slidenum">
              <a:rPr lang="en-US" smtClean="0"/>
              <a:pPr/>
              <a:t>33</a:t>
            </a:fld>
            <a:endParaRPr lang="en-US"/>
          </a:p>
        </p:txBody>
      </p:sp>
    </p:spTree>
    <p:extLst>
      <p:ext uri="{BB962C8B-B14F-4D97-AF65-F5344CB8AC3E}">
        <p14:creationId xmlns:p14="http://schemas.microsoft.com/office/powerpoint/2010/main" val="251694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6" y="285750"/>
            <a:ext cx="6858000" cy="857250"/>
          </a:xfrm>
        </p:spPr>
        <p:txBody>
          <a:bodyPr>
            <a:normAutofit/>
          </a:bodyPr>
          <a:lstStyle/>
          <a:p>
            <a:r>
              <a:rPr lang="en-US" dirty="0"/>
              <a:t>Adaptability</a:t>
            </a:r>
          </a:p>
        </p:txBody>
      </p:sp>
      <p:sp>
        <p:nvSpPr>
          <p:cNvPr id="3" name="Content Placeholder 2"/>
          <p:cNvSpPr>
            <a:spLocks noGrp="1"/>
          </p:cNvSpPr>
          <p:nvPr>
            <p:ph idx="1"/>
          </p:nvPr>
        </p:nvSpPr>
        <p:spPr>
          <a:xfrm>
            <a:off x="829596" y="1143000"/>
            <a:ext cx="7497976" cy="2979965"/>
          </a:xfrm>
        </p:spPr>
        <p:txBody>
          <a:bodyPr>
            <a:normAutofit fontScale="85000" lnSpcReduction="10000"/>
          </a:bodyPr>
          <a:lstStyle/>
          <a:p>
            <a:pPr marL="192884" indent="-192884">
              <a:lnSpc>
                <a:spcPct val="120000"/>
              </a:lnSpc>
              <a:spcBef>
                <a:spcPts val="1080"/>
              </a:spcBef>
              <a:defRPr/>
            </a:pPr>
            <a:r>
              <a:rPr lang="en-US" sz="2700" dirty="0">
                <a:ea typeface="MS PGothic" panose="020B0600070205080204" pitchFamily="34" charset="-128"/>
              </a:rPr>
              <a:t>Carbon prices and other aspects of climate packages (e.g. regulations)  will need to be adjusted over time, particularly upward if existing prices fail to bring about the required changes</a:t>
            </a:r>
          </a:p>
          <a:p>
            <a:pPr marL="192884" indent="-192884">
              <a:lnSpc>
                <a:spcPct val="120000"/>
              </a:lnSpc>
              <a:spcBef>
                <a:spcPts val="1080"/>
              </a:spcBef>
              <a:defRPr/>
            </a:pPr>
            <a:r>
              <a:rPr lang="en-US" sz="2700" dirty="0">
                <a:ea typeface="MS PGothic" panose="020B0600070205080204" pitchFamily="34" charset="-128"/>
              </a:rPr>
              <a:t>Important research question:  design of optimal sequential policies, revisions as new information becomes available</a:t>
            </a:r>
            <a:endParaRPr lang="en-US" sz="2160" dirty="0">
              <a:ea typeface="MS PGothic" panose="020B0600070205080204" pitchFamily="34" charset="-128"/>
            </a:endParaRPr>
          </a:p>
        </p:txBody>
      </p:sp>
      <p:sp>
        <p:nvSpPr>
          <p:cNvPr id="4" name="Slide Number Placeholder 3"/>
          <p:cNvSpPr>
            <a:spLocks noGrp="1"/>
          </p:cNvSpPr>
          <p:nvPr>
            <p:ph type="sldNum" sz="quarter" idx="12"/>
          </p:nvPr>
        </p:nvSpPr>
        <p:spPr/>
        <p:txBody>
          <a:bodyPr/>
          <a:lstStyle/>
          <a:p>
            <a:fld id="{0E6884FD-5AE3-4AB8-A131-D5275E4E2CDB}" type="slidenum">
              <a:rPr lang="en-US" smtClean="0"/>
              <a:pPr/>
              <a:t>34</a:t>
            </a:fld>
            <a:endParaRPr lang="en-US"/>
          </a:p>
        </p:txBody>
      </p:sp>
    </p:spTree>
    <p:extLst>
      <p:ext uri="{BB962C8B-B14F-4D97-AF65-F5344CB8AC3E}">
        <p14:creationId xmlns:p14="http://schemas.microsoft.com/office/powerpoint/2010/main" val="863406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VI.  Concluding Remarks</a:t>
            </a:r>
            <a:endParaRPr lang="en-US" dirty="0"/>
          </a:p>
        </p:txBody>
      </p:sp>
      <p:sp>
        <p:nvSpPr>
          <p:cNvPr id="3" name="Content Placeholder 2"/>
          <p:cNvSpPr>
            <a:spLocks noGrp="1"/>
          </p:cNvSpPr>
          <p:nvPr>
            <p:ph idx="1"/>
          </p:nvPr>
        </p:nvSpPr>
        <p:spPr>
          <a:xfrm>
            <a:off x="584563" y="1128606"/>
            <a:ext cx="7338060" cy="4167293"/>
          </a:xfrm>
        </p:spPr>
        <p:txBody>
          <a:bodyPr>
            <a:normAutofit fontScale="92500" lnSpcReduction="20000"/>
          </a:bodyPr>
          <a:lstStyle/>
          <a:p>
            <a:pPr>
              <a:lnSpc>
                <a:spcPct val="110000"/>
              </a:lnSpc>
              <a:spcBef>
                <a:spcPts val="480"/>
              </a:spcBef>
              <a:spcAft>
                <a:spcPts val="600"/>
              </a:spcAft>
            </a:pPr>
            <a:r>
              <a:rPr lang="en-US" altLang="en-US" sz="2160" dirty="0">
                <a:ea typeface="ＭＳ Ｐゴシック" panose="020B0600070205080204" pitchFamily="34" charset="-128"/>
              </a:rPr>
              <a:t>World is engaged in a risky experiment</a:t>
            </a:r>
          </a:p>
          <a:p>
            <a:pPr lvl="1">
              <a:lnSpc>
                <a:spcPct val="110000"/>
              </a:lnSpc>
              <a:spcBef>
                <a:spcPts val="480"/>
              </a:spcBef>
              <a:spcAft>
                <a:spcPts val="600"/>
              </a:spcAft>
            </a:pPr>
            <a:r>
              <a:rPr lang="en-US" altLang="en-US" sz="1860" dirty="0">
                <a:ea typeface="ＭＳ Ｐゴシック" panose="020B0600070205080204" pitchFamily="34" charset="-128"/>
              </a:rPr>
              <a:t>Science has provided us with an increasingly clear and bleak view of what will happen if we don’t change “business as usual.”</a:t>
            </a:r>
          </a:p>
          <a:p>
            <a:pPr lvl="1">
              <a:lnSpc>
                <a:spcPct val="110000"/>
              </a:lnSpc>
              <a:spcBef>
                <a:spcPts val="480"/>
              </a:spcBef>
              <a:spcAft>
                <a:spcPts val="600"/>
              </a:spcAft>
            </a:pPr>
            <a:r>
              <a:rPr lang="en-US" altLang="en-US" sz="1860" dirty="0">
                <a:ea typeface="ＭＳ Ｐゴシック" panose="020B0600070205080204" pitchFamily="34" charset="-128"/>
              </a:rPr>
              <a:t>Imperative that there be reductions in emission levels</a:t>
            </a:r>
          </a:p>
          <a:p>
            <a:pPr lvl="1">
              <a:lnSpc>
                <a:spcPct val="110000"/>
              </a:lnSpc>
              <a:spcBef>
                <a:spcPts val="480"/>
              </a:spcBef>
              <a:spcAft>
                <a:spcPts val="600"/>
              </a:spcAft>
            </a:pPr>
            <a:r>
              <a:rPr lang="en-US" altLang="en-US" sz="1860" dirty="0">
                <a:ea typeface="ＭＳ Ｐゴシック" panose="020B0600070205080204" pitchFamily="34" charset="-128"/>
              </a:rPr>
              <a:t>But imperative that it be done in ways where the burden of adjustment is equitably shared</a:t>
            </a:r>
          </a:p>
          <a:p>
            <a:pPr>
              <a:lnSpc>
                <a:spcPct val="110000"/>
              </a:lnSpc>
              <a:spcBef>
                <a:spcPts val="480"/>
              </a:spcBef>
              <a:spcAft>
                <a:spcPts val="600"/>
              </a:spcAft>
            </a:pPr>
            <a:r>
              <a:rPr lang="en-US" altLang="en-US" sz="2160" dirty="0">
                <a:ea typeface="ＭＳ Ｐゴシック" panose="020B0600070205080204" pitchFamily="34" charset="-128"/>
              </a:rPr>
              <a:t>Will require new economic model—changed patterns of consumption and innovation</a:t>
            </a:r>
          </a:p>
          <a:p>
            <a:pPr lvl="1">
              <a:lnSpc>
                <a:spcPct val="110000"/>
              </a:lnSpc>
              <a:spcBef>
                <a:spcPts val="480"/>
              </a:spcBef>
              <a:spcAft>
                <a:spcPts val="600"/>
              </a:spcAft>
            </a:pPr>
            <a:r>
              <a:rPr lang="en-US" altLang="en-US" sz="1875" b="1" dirty="0">
                <a:ea typeface="ＭＳ Ｐゴシック" panose="020B0600070205080204" pitchFamily="34" charset="-128"/>
              </a:rPr>
              <a:t>We have treated two scarce goods (air and water) as if they were free</a:t>
            </a:r>
          </a:p>
          <a:p>
            <a:pPr lvl="1">
              <a:lnSpc>
                <a:spcPct val="110000"/>
              </a:lnSpc>
              <a:spcBef>
                <a:spcPts val="480"/>
              </a:spcBef>
              <a:spcAft>
                <a:spcPts val="600"/>
              </a:spcAft>
            </a:pPr>
            <a:r>
              <a:rPr lang="en-US" altLang="en-US" sz="1875" dirty="0">
                <a:ea typeface="ＭＳ Ｐゴシック" panose="020B0600070205080204" pitchFamily="34" charset="-128"/>
              </a:rPr>
              <a:t>Charging for them will lead to large changes in prices</a:t>
            </a:r>
          </a:p>
          <a:p>
            <a:pPr lvl="2">
              <a:spcBef>
                <a:spcPts val="480"/>
              </a:spcBef>
              <a:spcAft>
                <a:spcPts val="600"/>
              </a:spcAft>
            </a:pPr>
            <a:r>
              <a:rPr lang="en-US" dirty="0"/>
              <a:t>With possibly large distributive consequences</a:t>
            </a:r>
          </a:p>
          <a:p>
            <a:pPr lvl="2">
              <a:spcBef>
                <a:spcPts val="480"/>
              </a:spcBef>
              <a:spcAft>
                <a:spcPts val="600"/>
              </a:spcAft>
            </a:pPr>
            <a:r>
              <a:rPr lang="en-US" dirty="0"/>
              <a:t>With large changes in our economic and social systems</a:t>
            </a:r>
          </a:p>
        </p:txBody>
      </p:sp>
      <p:sp>
        <p:nvSpPr>
          <p:cNvPr id="4" name="Slide Number Placeholder 3"/>
          <p:cNvSpPr>
            <a:spLocks noGrp="1"/>
          </p:cNvSpPr>
          <p:nvPr>
            <p:ph type="sldNum" sz="quarter" idx="12"/>
          </p:nvPr>
        </p:nvSpPr>
        <p:spPr/>
        <p:txBody>
          <a:bodyPr/>
          <a:lstStyle/>
          <a:p>
            <a:fld id="{0E6884FD-5AE3-4AB8-A131-D5275E4E2CDB}" type="slidenum">
              <a:rPr lang="en-US" smtClean="0"/>
              <a:pPr/>
              <a:t>35</a:t>
            </a:fld>
            <a:endParaRPr lang="en-US"/>
          </a:p>
        </p:txBody>
      </p:sp>
    </p:spTree>
    <p:extLst>
      <p:ext uri="{BB962C8B-B14F-4D97-AF65-F5344CB8AC3E}">
        <p14:creationId xmlns:p14="http://schemas.microsoft.com/office/powerpoint/2010/main" val="2594499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Concluding Remarks</a:t>
            </a:r>
            <a:endParaRPr lang="en-US" dirty="0"/>
          </a:p>
        </p:txBody>
      </p:sp>
      <p:sp>
        <p:nvSpPr>
          <p:cNvPr id="3" name="Content Placeholder 2"/>
          <p:cNvSpPr>
            <a:spLocks noGrp="1"/>
          </p:cNvSpPr>
          <p:nvPr>
            <p:ph idx="1"/>
          </p:nvPr>
        </p:nvSpPr>
        <p:spPr>
          <a:xfrm>
            <a:off x="662940" y="1181100"/>
            <a:ext cx="7269480" cy="4076700"/>
          </a:xfrm>
        </p:spPr>
        <p:txBody>
          <a:bodyPr>
            <a:normAutofit lnSpcReduction="10000"/>
          </a:bodyPr>
          <a:lstStyle/>
          <a:p>
            <a:pPr>
              <a:spcBef>
                <a:spcPts val="480"/>
              </a:spcBef>
              <a:spcAft>
                <a:spcPts val="600"/>
              </a:spcAft>
            </a:pPr>
            <a:r>
              <a:rPr lang="en-US" altLang="en-US" sz="2160" dirty="0">
                <a:ea typeface="ＭＳ Ｐゴシック" panose="020B0600070205080204" pitchFamily="34" charset="-128"/>
              </a:rPr>
              <a:t>Global warming is a long-run problem</a:t>
            </a:r>
          </a:p>
          <a:p>
            <a:pPr>
              <a:spcBef>
                <a:spcPts val="480"/>
              </a:spcBef>
              <a:spcAft>
                <a:spcPts val="600"/>
              </a:spcAft>
            </a:pPr>
            <a:r>
              <a:rPr lang="en-US" altLang="en-US" sz="2160" dirty="0">
                <a:ea typeface="ＭＳ Ｐゴシック" panose="020B0600070205080204" pitchFamily="34" charset="-128"/>
              </a:rPr>
              <a:t>But it is a problem which needs to be attacked now</a:t>
            </a:r>
          </a:p>
          <a:p>
            <a:pPr lvl="1">
              <a:spcBef>
                <a:spcPts val="480"/>
              </a:spcBef>
              <a:spcAft>
                <a:spcPts val="600"/>
              </a:spcAft>
            </a:pPr>
            <a:r>
              <a:rPr lang="en-US" altLang="en-US" sz="1980" dirty="0">
                <a:ea typeface="ＭＳ Ｐゴシック" panose="020B0600070205080204" pitchFamily="34" charset="-128"/>
              </a:rPr>
              <a:t>Delay will increase the costs—less expensive to not add greenhouse gases to atmosphere than to remove them, once there</a:t>
            </a:r>
          </a:p>
          <a:p>
            <a:pPr lvl="2">
              <a:spcBef>
                <a:spcPts val="480"/>
              </a:spcBef>
              <a:spcAft>
                <a:spcPts val="600"/>
              </a:spcAft>
            </a:pPr>
            <a:r>
              <a:rPr lang="en-US" altLang="en-US" sz="1680" dirty="0">
                <a:ea typeface="ＭＳ Ｐゴシック" panose="020B0600070205080204" pitchFamily="34" charset="-128"/>
              </a:rPr>
              <a:t>Interesting models focusing on asymmetries of costs and optimization in presence of uncertainty</a:t>
            </a:r>
          </a:p>
          <a:p>
            <a:pPr lvl="1">
              <a:spcBef>
                <a:spcPts val="480"/>
              </a:spcBef>
              <a:spcAft>
                <a:spcPts val="600"/>
              </a:spcAft>
            </a:pPr>
            <a:r>
              <a:rPr lang="en-US" altLang="en-US" sz="1980" dirty="0">
                <a:ea typeface="ＭＳ Ｐゴシック" panose="020B0600070205080204" pitchFamily="34" charset="-128"/>
              </a:rPr>
              <a:t>Delay in agreeing on equitable burden sharing will increase the likely inequities which will arise</a:t>
            </a:r>
          </a:p>
          <a:p>
            <a:pPr lvl="2">
              <a:spcBef>
                <a:spcPts val="480"/>
              </a:spcBef>
              <a:spcAft>
                <a:spcPts val="600"/>
              </a:spcAft>
            </a:pPr>
            <a:r>
              <a:rPr lang="en-US" altLang="en-US" sz="1680" dirty="0">
                <a:ea typeface="ＭＳ Ｐゴシック" panose="020B0600070205080204" pitchFamily="34" charset="-128"/>
              </a:rPr>
              <a:t>Inequities within countries, across countries, and across generations</a:t>
            </a:r>
          </a:p>
          <a:p>
            <a:pPr lvl="2">
              <a:spcBef>
                <a:spcPts val="480"/>
              </a:spcBef>
              <a:spcAft>
                <a:spcPts val="600"/>
              </a:spcAft>
            </a:pPr>
            <a:r>
              <a:rPr lang="en-US" altLang="en-US" sz="1680" dirty="0">
                <a:ea typeface="ＭＳ Ｐゴシック" panose="020B0600070205080204" pitchFamily="34" charset="-128"/>
              </a:rPr>
              <a:t>Current approach unduly discounts value of future generations</a:t>
            </a:r>
          </a:p>
          <a:p>
            <a:pPr>
              <a:spcBef>
                <a:spcPts val="480"/>
              </a:spcBef>
              <a:spcAft>
                <a:spcPts val="600"/>
              </a:spcAft>
              <a:buNone/>
            </a:pPr>
            <a:endParaRPr lang="en-US" altLang="en-US" dirty="0">
              <a:ea typeface="ＭＳ Ｐゴシック" panose="020B0600070205080204" pitchFamily="34" charset="-128"/>
            </a:endParaRPr>
          </a:p>
          <a:p>
            <a:pPr>
              <a:spcBef>
                <a:spcPts val="480"/>
              </a:spcBef>
              <a:spcAft>
                <a:spcPts val="600"/>
              </a:spcAft>
            </a:pPr>
            <a:endParaRPr lang="en-US" altLang="en-US" dirty="0">
              <a:ea typeface="ＭＳ Ｐゴシック" panose="020B0600070205080204" pitchFamily="34" charset="-128"/>
            </a:endParaRPr>
          </a:p>
          <a:p>
            <a:pPr>
              <a:spcBef>
                <a:spcPts val="480"/>
              </a:spcBef>
              <a:spcAft>
                <a:spcPts val="600"/>
              </a:spcAft>
            </a:pPr>
            <a:endParaRPr lang="en-US" dirty="0"/>
          </a:p>
        </p:txBody>
      </p:sp>
      <p:sp>
        <p:nvSpPr>
          <p:cNvPr id="4" name="Slide Number Placeholder 3"/>
          <p:cNvSpPr>
            <a:spLocks noGrp="1"/>
          </p:cNvSpPr>
          <p:nvPr>
            <p:ph type="sldNum" sz="quarter" idx="12"/>
          </p:nvPr>
        </p:nvSpPr>
        <p:spPr/>
        <p:txBody>
          <a:bodyPr/>
          <a:lstStyle/>
          <a:p>
            <a:fld id="{0E6884FD-5AE3-4AB8-A131-D5275E4E2CDB}" type="slidenum">
              <a:rPr lang="en-US" smtClean="0"/>
              <a:pPr/>
              <a:t>36</a:t>
            </a:fld>
            <a:endParaRPr lang="en-US"/>
          </a:p>
        </p:txBody>
      </p:sp>
    </p:spTree>
    <p:extLst>
      <p:ext uri="{BB962C8B-B14F-4D97-AF65-F5344CB8AC3E}">
        <p14:creationId xmlns:p14="http://schemas.microsoft.com/office/powerpoint/2010/main" val="2022963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 y="761055"/>
            <a:ext cx="7338060" cy="4080510"/>
          </a:xfrm>
        </p:spPr>
        <p:txBody>
          <a:bodyPr anchor="ctr"/>
          <a:lstStyle/>
          <a:p>
            <a:pPr>
              <a:spcAft>
                <a:spcPts val="600"/>
              </a:spcAft>
            </a:pPr>
            <a:r>
              <a:rPr lang="en-US" altLang="en-US" sz="2520" dirty="0">
                <a:ea typeface="ＭＳ Ｐゴシック" panose="020B0600070205080204" pitchFamily="34" charset="-128"/>
              </a:rPr>
              <a:t>Cost of responding to climate change—if we do it efficiently—is relatively small, and much smaller than the cost of not responding</a:t>
            </a:r>
          </a:p>
          <a:p>
            <a:pPr lvl="1">
              <a:spcAft>
                <a:spcPts val="600"/>
              </a:spcAft>
            </a:pPr>
            <a:r>
              <a:rPr lang="en-US" altLang="en-US" sz="2160" dirty="0">
                <a:ea typeface="ＭＳ Ｐゴシック" panose="020B0600070205080204" pitchFamily="34" charset="-128"/>
              </a:rPr>
              <a:t>But certain sectors and firms will be hurt</a:t>
            </a:r>
          </a:p>
          <a:p>
            <a:pPr lvl="2">
              <a:spcAft>
                <a:spcPts val="600"/>
              </a:spcAft>
            </a:pPr>
            <a:r>
              <a:rPr lang="en-US" altLang="en-US" dirty="0">
                <a:ea typeface="ＭＳ Ｐゴシック" panose="020B0600070205080204" pitchFamily="34" charset="-128"/>
              </a:rPr>
              <a:t>Coal</a:t>
            </a:r>
          </a:p>
          <a:p>
            <a:pPr lvl="2">
              <a:spcAft>
                <a:spcPts val="600"/>
              </a:spcAft>
            </a:pPr>
            <a:r>
              <a:rPr lang="en-US" altLang="en-US" dirty="0">
                <a:ea typeface="ＭＳ Ｐゴシック" panose="020B0600070205080204" pitchFamily="34" charset="-128"/>
              </a:rPr>
              <a:t>Large car manufacturers</a:t>
            </a:r>
          </a:p>
          <a:p>
            <a:pPr lvl="1">
              <a:spcAft>
                <a:spcPts val="600"/>
              </a:spcAft>
            </a:pPr>
            <a:r>
              <a:rPr lang="en-US" altLang="en-US" sz="2160" dirty="0">
                <a:ea typeface="ＭＳ Ｐゴシック" panose="020B0600070205080204" pitchFamily="34" charset="-128"/>
              </a:rPr>
              <a:t>But new industries will also be created</a:t>
            </a:r>
          </a:p>
          <a:p>
            <a:pPr lvl="2">
              <a:spcAft>
                <a:spcPts val="600"/>
              </a:spcAft>
            </a:pPr>
            <a:r>
              <a:rPr lang="en-US" altLang="en-US" dirty="0">
                <a:ea typeface="ＭＳ Ｐゴシック" panose="020B0600070205080204" pitchFamily="34" charset="-128"/>
              </a:rPr>
              <a:t>Firms that respond to new opportunities creatively will do well</a:t>
            </a:r>
          </a:p>
          <a:p>
            <a:pPr>
              <a:spcAft>
                <a:spcPts val="600"/>
              </a:spcAft>
            </a:pPr>
            <a:endParaRPr lang="en-US" dirty="0"/>
          </a:p>
        </p:txBody>
      </p:sp>
      <p:sp>
        <p:nvSpPr>
          <p:cNvPr id="4" name="Slide Number Placeholder 3"/>
          <p:cNvSpPr>
            <a:spLocks noGrp="1"/>
          </p:cNvSpPr>
          <p:nvPr>
            <p:ph type="sldNum" sz="quarter" idx="12"/>
          </p:nvPr>
        </p:nvSpPr>
        <p:spPr/>
        <p:txBody>
          <a:bodyPr/>
          <a:lstStyle/>
          <a:p>
            <a:fld id="{0E6884FD-5AE3-4AB8-A131-D5275E4E2CDB}" type="slidenum">
              <a:rPr lang="en-US" smtClean="0"/>
              <a:pPr/>
              <a:t>37</a:t>
            </a:fld>
            <a:endParaRPr lang="en-US"/>
          </a:p>
        </p:txBody>
      </p:sp>
    </p:spTree>
    <p:extLst>
      <p:ext uri="{BB962C8B-B14F-4D97-AF65-F5344CB8AC3E}">
        <p14:creationId xmlns:p14="http://schemas.microsoft.com/office/powerpoint/2010/main" val="3133311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034E-3BFE-41F2-B529-B2D843705E74}"/>
              </a:ext>
            </a:extLst>
          </p:cNvPr>
          <p:cNvSpPr>
            <a:spLocks noGrp="1"/>
          </p:cNvSpPr>
          <p:nvPr>
            <p:ph type="title"/>
          </p:nvPr>
        </p:nvSpPr>
        <p:spPr/>
        <p:txBody>
          <a:bodyPr/>
          <a:lstStyle/>
          <a:p>
            <a:r>
              <a:rPr lang="en-US" dirty="0"/>
              <a:t>Need for global cooperation—and enforcement</a:t>
            </a:r>
          </a:p>
        </p:txBody>
      </p:sp>
      <p:sp>
        <p:nvSpPr>
          <p:cNvPr id="3" name="Content Placeholder 2">
            <a:extLst>
              <a:ext uri="{FF2B5EF4-FFF2-40B4-BE49-F238E27FC236}">
                <a16:creationId xmlns:a16="http://schemas.microsoft.com/office/drawing/2014/main" id="{BCF6F3E2-A4B0-42F5-9470-3F4D64A186D1}"/>
              </a:ext>
            </a:extLst>
          </p:cNvPr>
          <p:cNvSpPr>
            <a:spLocks noGrp="1"/>
          </p:cNvSpPr>
          <p:nvPr>
            <p:ph idx="1"/>
          </p:nvPr>
        </p:nvSpPr>
        <p:spPr/>
        <p:txBody>
          <a:bodyPr>
            <a:normAutofit/>
          </a:bodyPr>
          <a:lstStyle/>
          <a:p>
            <a:pPr>
              <a:spcAft>
                <a:spcPts val="600"/>
              </a:spcAft>
            </a:pPr>
            <a:r>
              <a:rPr lang="en-US" dirty="0"/>
              <a:t>Global climate change is a global issue, that has to be addressed globally</a:t>
            </a:r>
          </a:p>
          <a:p>
            <a:pPr lvl="1">
              <a:spcAft>
                <a:spcPts val="600"/>
              </a:spcAft>
            </a:pPr>
            <a:r>
              <a:rPr lang="en-US" dirty="0"/>
              <a:t>Would be good if necessary cooperation could easily be achieved</a:t>
            </a:r>
          </a:p>
          <a:p>
            <a:pPr>
              <a:spcAft>
                <a:spcPts val="600"/>
              </a:spcAft>
            </a:pPr>
            <a:r>
              <a:rPr lang="en-US" dirty="0"/>
              <a:t>Will need to impose cross-border taxes</a:t>
            </a:r>
          </a:p>
          <a:p>
            <a:pPr lvl="1">
              <a:spcAft>
                <a:spcPts val="600"/>
              </a:spcAft>
            </a:pPr>
            <a:r>
              <a:rPr lang="en-US" dirty="0"/>
              <a:t>Such taxes are WTO consistent (shrimp-turtle case)</a:t>
            </a:r>
          </a:p>
          <a:p>
            <a:pPr>
              <a:spcAft>
                <a:spcPts val="600"/>
              </a:spcAft>
            </a:pPr>
            <a:r>
              <a:rPr lang="en-US" dirty="0"/>
              <a:t>All countries need to cooperate in imposing sanctions against any country failing to cooperate</a:t>
            </a:r>
          </a:p>
          <a:p>
            <a:pPr>
              <a:spcAft>
                <a:spcPts val="600"/>
              </a:spcAft>
            </a:pPr>
            <a:r>
              <a:rPr lang="en-US" dirty="0"/>
              <a:t>Risks of climate change are simply too large to let any single individual or country put the entire planet in danger </a:t>
            </a:r>
          </a:p>
          <a:p>
            <a:pPr marL="0" indent="0">
              <a:spcAft>
                <a:spcPts val="600"/>
              </a:spcAft>
              <a:buNone/>
            </a:pPr>
            <a:endParaRPr lang="en-US" dirty="0"/>
          </a:p>
          <a:p>
            <a:pPr>
              <a:spcAft>
                <a:spcPts val="600"/>
              </a:spcAft>
            </a:pPr>
            <a:endParaRPr lang="en-US" dirty="0"/>
          </a:p>
        </p:txBody>
      </p:sp>
      <p:sp>
        <p:nvSpPr>
          <p:cNvPr id="4" name="Slide Number Placeholder 3">
            <a:extLst>
              <a:ext uri="{FF2B5EF4-FFF2-40B4-BE49-F238E27FC236}">
                <a16:creationId xmlns:a16="http://schemas.microsoft.com/office/drawing/2014/main" id="{842D20FE-FE19-8C42-8A73-9268AE488FC9}"/>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38</a:t>
            </a:fld>
            <a:endParaRPr lang="en-US" dirty="0"/>
          </a:p>
        </p:txBody>
      </p:sp>
    </p:spTree>
    <p:extLst>
      <p:ext uri="{BB962C8B-B14F-4D97-AF65-F5344CB8AC3E}">
        <p14:creationId xmlns:p14="http://schemas.microsoft.com/office/powerpoint/2010/main" val="354585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87D8-F7F7-4ACC-BEE7-74D6AA8FE0E9}"/>
              </a:ext>
            </a:extLst>
          </p:cNvPr>
          <p:cNvSpPr>
            <a:spLocks noGrp="1"/>
          </p:cNvSpPr>
          <p:nvPr>
            <p:ph type="title"/>
          </p:nvPr>
        </p:nvSpPr>
        <p:spPr/>
        <p:txBody>
          <a:bodyPr/>
          <a:lstStyle/>
          <a:p>
            <a:r>
              <a:rPr lang="en-US" dirty="0"/>
              <a:t>Climate change poses a rich and essential research agenda</a:t>
            </a:r>
          </a:p>
        </p:txBody>
      </p:sp>
      <p:sp>
        <p:nvSpPr>
          <p:cNvPr id="3" name="Content Placeholder 2">
            <a:extLst>
              <a:ext uri="{FF2B5EF4-FFF2-40B4-BE49-F238E27FC236}">
                <a16:creationId xmlns:a16="http://schemas.microsoft.com/office/drawing/2014/main" id="{3D0D2B74-090C-472F-83D9-EC1E6DF334DC}"/>
              </a:ext>
            </a:extLst>
          </p:cNvPr>
          <p:cNvSpPr>
            <a:spLocks noGrp="1"/>
          </p:cNvSpPr>
          <p:nvPr>
            <p:ph idx="1"/>
          </p:nvPr>
        </p:nvSpPr>
        <p:spPr/>
        <p:txBody>
          <a:bodyPr>
            <a:normAutofit fontScale="77500" lnSpcReduction="20000"/>
          </a:bodyPr>
          <a:lstStyle/>
          <a:p>
            <a:r>
              <a:rPr lang="en-US" dirty="0"/>
              <a:t>Economics and finance disciplines have given short shrift to climate science—in spite of its importance</a:t>
            </a:r>
          </a:p>
          <a:p>
            <a:r>
              <a:rPr lang="en-US" dirty="0"/>
              <a:t>Requires a multiple disciplinary approach</a:t>
            </a:r>
          </a:p>
          <a:p>
            <a:r>
              <a:rPr lang="en-US" dirty="0"/>
              <a:t>Climate change challenges conventional thinking in economics and finance, which has assumed rational expectations, well functioning markets, and ignored important non-linearities and non-convexities</a:t>
            </a:r>
          </a:p>
          <a:p>
            <a:r>
              <a:rPr lang="en-US" dirty="0"/>
              <a:t>Climate change is marked by a high level of risk and uncertainty</a:t>
            </a:r>
          </a:p>
          <a:p>
            <a:r>
              <a:rPr lang="en-US" dirty="0"/>
              <a:t>Interesting and important issues in political economy</a:t>
            </a:r>
          </a:p>
          <a:p>
            <a:pPr lvl="1"/>
            <a:r>
              <a:rPr lang="en-US" dirty="0"/>
              <a:t>How to get better buy-in from citizens, avoid “yellow vests”</a:t>
            </a:r>
          </a:p>
          <a:p>
            <a:pPr lvl="1"/>
            <a:r>
              <a:rPr lang="en-US" dirty="0"/>
              <a:t>How to induce behavioral change</a:t>
            </a:r>
          </a:p>
          <a:p>
            <a:r>
              <a:rPr lang="en-US" dirty="0"/>
              <a:t>Advances in our ability to analyze climate change will have important collateral benefits, e.g. in other areas marked by high levels of uncertainty and risk, such as macroeconomics</a:t>
            </a:r>
          </a:p>
        </p:txBody>
      </p:sp>
      <p:sp>
        <p:nvSpPr>
          <p:cNvPr id="4" name="Slide Number Placeholder 3">
            <a:extLst>
              <a:ext uri="{FF2B5EF4-FFF2-40B4-BE49-F238E27FC236}">
                <a16:creationId xmlns:a16="http://schemas.microsoft.com/office/drawing/2014/main" id="{55578A0F-5A50-3342-82E5-BF802E5F7563}"/>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39</a:t>
            </a:fld>
            <a:endParaRPr lang="en-US" dirty="0"/>
          </a:p>
        </p:txBody>
      </p:sp>
    </p:spTree>
    <p:extLst>
      <p:ext uri="{BB962C8B-B14F-4D97-AF65-F5344CB8AC3E}">
        <p14:creationId xmlns:p14="http://schemas.microsoft.com/office/powerpoint/2010/main" val="275187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B0F597-C190-D641-9C46-A971D8FBF306}"/>
              </a:ext>
            </a:extLst>
          </p:cNvPr>
          <p:cNvSpPr txBox="1"/>
          <p:nvPr/>
        </p:nvSpPr>
        <p:spPr>
          <a:xfrm>
            <a:off x="1789510" y="652438"/>
            <a:ext cx="4702249" cy="507831"/>
          </a:xfrm>
          <a:prstGeom prst="rect">
            <a:avLst/>
          </a:prstGeom>
          <a:noFill/>
        </p:spPr>
        <p:txBody>
          <a:bodyPr wrap="none" rtlCol="0">
            <a:spAutoFit/>
          </a:bodyPr>
          <a:lstStyle/>
          <a:p>
            <a:r>
              <a:rPr lang="de-DE" sz="2700" b="1" dirty="0" err="1"/>
              <a:t>Insights</a:t>
            </a:r>
            <a:r>
              <a:rPr lang="de-DE" sz="2700" b="1" dirty="0"/>
              <a:t> </a:t>
            </a:r>
            <a:r>
              <a:rPr lang="de-DE" sz="2700" b="1" dirty="0" err="1"/>
              <a:t>from</a:t>
            </a:r>
            <a:r>
              <a:rPr lang="de-DE" sz="2700" b="1" dirty="0"/>
              <a:t> 1995 IPCC Report </a:t>
            </a:r>
          </a:p>
        </p:txBody>
      </p:sp>
      <p:sp>
        <p:nvSpPr>
          <p:cNvPr id="2" name="TextBox 1">
            <a:extLst>
              <a:ext uri="{FF2B5EF4-FFF2-40B4-BE49-F238E27FC236}">
                <a16:creationId xmlns:a16="http://schemas.microsoft.com/office/drawing/2014/main" id="{81E86788-0043-1F4A-AD80-18F3B7B79301}"/>
              </a:ext>
            </a:extLst>
          </p:cNvPr>
          <p:cNvSpPr txBox="1"/>
          <p:nvPr/>
        </p:nvSpPr>
        <p:spPr>
          <a:xfrm>
            <a:off x="860472" y="1449400"/>
            <a:ext cx="7423057" cy="3139321"/>
          </a:xfrm>
          <a:prstGeom prst="rect">
            <a:avLst/>
          </a:prstGeom>
          <a:noFill/>
        </p:spPr>
        <p:txBody>
          <a:bodyPr wrap="square" rtlCol="0">
            <a:spAutoFit/>
          </a:bodyPr>
          <a:lstStyle/>
          <a:p>
            <a:endParaRPr lang="de-DE" dirty="0"/>
          </a:p>
          <a:p>
            <a:pPr marL="257175" indent="-257175">
              <a:buFont typeface="Arial" panose="020B0604020202020204" pitchFamily="34" charset="0"/>
              <a:buChar char="•"/>
            </a:pPr>
            <a:r>
              <a:rPr lang="de-CH" dirty="0"/>
              <a:t>Unique </a:t>
            </a:r>
            <a:r>
              <a:rPr lang="de-CH" dirty="0" err="1"/>
              <a:t>characteristics</a:t>
            </a:r>
            <a:r>
              <a:rPr lang="de-CH" dirty="0"/>
              <a:t> </a:t>
            </a:r>
            <a:r>
              <a:rPr lang="de-CH" dirty="0" err="1"/>
              <a:t>of</a:t>
            </a:r>
            <a:r>
              <a:rPr lang="de-CH" dirty="0"/>
              <a:t> </a:t>
            </a:r>
            <a:r>
              <a:rPr lang="de-CH" dirty="0" err="1"/>
              <a:t>the</a:t>
            </a:r>
            <a:r>
              <a:rPr lang="de-CH" dirty="0"/>
              <a:t> “</a:t>
            </a:r>
            <a:r>
              <a:rPr lang="de-CH" dirty="0" err="1"/>
              <a:t>problem</a:t>
            </a:r>
            <a:r>
              <a:rPr lang="de-CH" dirty="0"/>
              <a:t>”: </a:t>
            </a:r>
          </a:p>
          <a:p>
            <a:pPr marL="600075" lvl="1" indent="-257175">
              <a:buFont typeface="Arial" panose="020B0604020202020204" pitchFamily="34" charset="0"/>
              <a:buChar char="•"/>
            </a:pPr>
            <a:r>
              <a:rPr lang="de-CH" dirty="0"/>
              <a:t>large </a:t>
            </a:r>
            <a:r>
              <a:rPr lang="de-CH" dirty="0" err="1"/>
              <a:t>uncertainties</a:t>
            </a:r>
            <a:r>
              <a:rPr lang="de-CH" dirty="0"/>
              <a:t> (</a:t>
            </a:r>
            <a:r>
              <a:rPr lang="de-CH" dirty="0" err="1"/>
              <a:t>scientific</a:t>
            </a:r>
            <a:r>
              <a:rPr lang="de-CH" dirty="0"/>
              <a:t> </a:t>
            </a:r>
            <a:r>
              <a:rPr lang="de-CH" dirty="0" err="1"/>
              <a:t>and</a:t>
            </a:r>
            <a:r>
              <a:rPr lang="de-CH" dirty="0"/>
              <a:t> </a:t>
            </a:r>
            <a:r>
              <a:rPr lang="de-CH" dirty="0" err="1"/>
              <a:t>economic</a:t>
            </a:r>
            <a:r>
              <a:rPr lang="de-CH" dirty="0"/>
              <a:t>), </a:t>
            </a:r>
          </a:p>
          <a:p>
            <a:pPr marL="600075" lvl="1" indent="-257175">
              <a:buFont typeface="Arial" panose="020B0604020202020204" pitchFamily="34" charset="0"/>
              <a:buChar char="•"/>
            </a:pPr>
            <a:r>
              <a:rPr lang="de-CH" dirty="0" err="1"/>
              <a:t>possible</a:t>
            </a:r>
            <a:r>
              <a:rPr lang="de-CH" dirty="0"/>
              <a:t> non-</a:t>
            </a:r>
            <a:r>
              <a:rPr lang="de-CH" dirty="0" err="1"/>
              <a:t>linearities</a:t>
            </a:r>
            <a:r>
              <a:rPr lang="de-CH" dirty="0"/>
              <a:t> </a:t>
            </a:r>
            <a:r>
              <a:rPr lang="de-CH" dirty="0" err="1"/>
              <a:t>and</a:t>
            </a:r>
            <a:r>
              <a:rPr lang="de-CH" dirty="0"/>
              <a:t> </a:t>
            </a:r>
            <a:r>
              <a:rPr lang="de-CH" dirty="0" err="1"/>
              <a:t>irreversibilities</a:t>
            </a:r>
            <a:r>
              <a:rPr lang="de-CH" dirty="0"/>
              <a:t> (</a:t>
            </a:r>
            <a:r>
              <a:rPr lang="de-CH" dirty="0" err="1"/>
              <a:t>climate</a:t>
            </a:r>
            <a:r>
              <a:rPr lang="de-CH" dirty="0"/>
              <a:t> </a:t>
            </a:r>
            <a:r>
              <a:rPr lang="de-CH" dirty="0" err="1"/>
              <a:t>tipping</a:t>
            </a:r>
            <a:r>
              <a:rPr lang="de-CH" dirty="0"/>
              <a:t> </a:t>
            </a:r>
            <a:r>
              <a:rPr lang="de-CH" dirty="0" err="1"/>
              <a:t>points</a:t>
            </a:r>
            <a:r>
              <a:rPr lang="de-CH" dirty="0"/>
              <a:t>)</a:t>
            </a:r>
          </a:p>
          <a:p>
            <a:pPr marL="600075" lvl="1" indent="-257175">
              <a:buFont typeface="Arial" panose="020B0604020202020204" pitchFamily="34" charset="0"/>
              <a:buChar char="•"/>
            </a:pPr>
            <a:r>
              <a:rPr lang="de-CH" dirty="0" err="1"/>
              <a:t>asymmetric</a:t>
            </a:r>
            <a:r>
              <a:rPr lang="de-CH" dirty="0"/>
              <a:t> </a:t>
            </a:r>
            <a:r>
              <a:rPr lang="de-CH" dirty="0" err="1"/>
              <a:t>distribution</a:t>
            </a:r>
            <a:r>
              <a:rPr lang="de-CH" dirty="0"/>
              <a:t> </a:t>
            </a:r>
            <a:r>
              <a:rPr lang="de-CH" dirty="0" err="1"/>
              <a:t>of</a:t>
            </a:r>
            <a:r>
              <a:rPr lang="de-CH" dirty="0"/>
              <a:t> </a:t>
            </a:r>
            <a:r>
              <a:rPr lang="de-CH" dirty="0" err="1"/>
              <a:t>impacts</a:t>
            </a:r>
            <a:r>
              <a:rPr lang="de-CH" dirty="0"/>
              <a:t> </a:t>
            </a:r>
            <a:r>
              <a:rPr lang="de-CH" dirty="0" err="1"/>
              <a:t>geographically</a:t>
            </a:r>
            <a:r>
              <a:rPr lang="de-CH" dirty="0"/>
              <a:t> </a:t>
            </a:r>
            <a:r>
              <a:rPr lang="de-CH" dirty="0" err="1"/>
              <a:t>and</a:t>
            </a:r>
            <a:r>
              <a:rPr lang="de-CH" dirty="0"/>
              <a:t> </a:t>
            </a:r>
            <a:r>
              <a:rPr lang="de-CH" dirty="0" err="1"/>
              <a:t>temporally</a:t>
            </a:r>
            <a:r>
              <a:rPr lang="de-CH" dirty="0"/>
              <a:t>, </a:t>
            </a:r>
          </a:p>
          <a:p>
            <a:pPr marL="600075" lvl="1" indent="-257175">
              <a:buFont typeface="Arial" panose="020B0604020202020204" pitchFamily="34" charset="0"/>
              <a:buChar char="•"/>
            </a:pPr>
            <a:r>
              <a:rPr lang="de-CH" dirty="0" err="1"/>
              <a:t>the</a:t>
            </a:r>
            <a:r>
              <a:rPr lang="de-CH" dirty="0"/>
              <a:t> </a:t>
            </a:r>
            <a:r>
              <a:rPr lang="de-CH" dirty="0" err="1"/>
              <a:t>very</a:t>
            </a:r>
            <a:r>
              <a:rPr lang="de-CH" dirty="0"/>
              <a:t> </a:t>
            </a:r>
            <a:r>
              <a:rPr lang="de-CH" dirty="0" err="1"/>
              <a:t>long</a:t>
            </a:r>
            <a:r>
              <a:rPr lang="de-CH" dirty="0"/>
              <a:t> time </a:t>
            </a:r>
            <a:r>
              <a:rPr lang="de-CH" dirty="0" err="1"/>
              <a:t>horizon</a:t>
            </a:r>
            <a:r>
              <a:rPr lang="de-CH" dirty="0"/>
              <a:t>, </a:t>
            </a:r>
          </a:p>
          <a:p>
            <a:pPr marL="600075" lvl="1" indent="-257175">
              <a:buFont typeface="Arial" panose="020B0604020202020204" pitchFamily="34" charset="0"/>
              <a:buChar char="•"/>
            </a:pPr>
            <a:r>
              <a:rPr lang="de-CH" dirty="0" err="1"/>
              <a:t>the</a:t>
            </a:r>
            <a:r>
              <a:rPr lang="de-CH" dirty="0"/>
              <a:t> global </a:t>
            </a:r>
            <a:r>
              <a:rPr lang="de-CH" dirty="0" err="1"/>
              <a:t>nature</a:t>
            </a:r>
            <a:r>
              <a:rPr lang="de-CH" dirty="0"/>
              <a:t> </a:t>
            </a:r>
          </a:p>
          <a:p>
            <a:pPr marL="257175" indent="-257175">
              <a:buFont typeface="Arial" panose="020B0604020202020204" pitchFamily="34" charset="0"/>
              <a:buChar char="•"/>
            </a:pPr>
            <a:endParaRPr lang="de-DE" dirty="0"/>
          </a:p>
          <a:p>
            <a:pPr marL="257175" indent="-257175">
              <a:buFont typeface="Arial" panose="020B0604020202020204" pitchFamily="34" charset="0"/>
              <a:buChar char="•"/>
            </a:pPr>
            <a:r>
              <a:rPr lang="de-CH" dirty="0" err="1"/>
              <a:t>Application</a:t>
            </a:r>
            <a:r>
              <a:rPr lang="de-CH" dirty="0"/>
              <a:t> </a:t>
            </a:r>
            <a:r>
              <a:rPr lang="de-CH" dirty="0" err="1"/>
              <a:t>of</a:t>
            </a:r>
            <a:r>
              <a:rPr lang="de-CH" dirty="0"/>
              <a:t> </a:t>
            </a:r>
            <a:r>
              <a:rPr lang="de-CH" dirty="0" err="1"/>
              <a:t>the</a:t>
            </a:r>
            <a:r>
              <a:rPr lang="de-CH" dirty="0"/>
              <a:t> </a:t>
            </a:r>
            <a:r>
              <a:rPr lang="de-CH" dirty="0" err="1"/>
              <a:t>precautionary</a:t>
            </a:r>
            <a:r>
              <a:rPr lang="de-CH" dirty="0"/>
              <a:t> </a:t>
            </a:r>
            <a:r>
              <a:rPr lang="de-CH" dirty="0" err="1"/>
              <a:t>principle</a:t>
            </a:r>
            <a:r>
              <a:rPr lang="de-CH" dirty="0"/>
              <a:t> </a:t>
            </a:r>
            <a:r>
              <a:rPr lang="de-CH" dirty="0" err="1"/>
              <a:t>provides</a:t>
            </a:r>
            <a:r>
              <a:rPr lang="de-CH" dirty="0"/>
              <a:t> rationale </a:t>
            </a:r>
            <a:r>
              <a:rPr lang="de-CH" dirty="0" err="1"/>
              <a:t>for</a:t>
            </a:r>
            <a:r>
              <a:rPr lang="de-CH" dirty="0"/>
              <a:t> «</a:t>
            </a:r>
            <a:r>
              <a:rPr lang="de-CH" dirty="0" err="1"/>
              <a:t>action</a:t>
            </a:r>
            <a:r>
              <a:rPr lang="de-CH" dirty="0"/>
              <a:t> </a:t>
            </a:r>
            <a:r>
              <a:rPr lang="de-CH" dirty="0" err="1"/>
              <a:t>beyond</a:t>
            </a:r>
            <a:r>
              <a:rPr lang="de-CH" dirty="0"/>
              <a:t> </a:t>
            </a:r>
            <a:r>
              <a:rPr lang="de-CH" dirty="0" err="1"/>
              <a:t>no</a:t>
            </a:r>
            <a:r>
              <a:rPr lang="de-CH" dirty="0"/>
              <a:t> </a:t>
            </a:r>
            <a:r>
              <a:rPr lang="de-CH" dirty="0" err="1"/>
              <a:t>regrets</a:t>
            </a:r>
            <a:r>
              <a:rPr lang="de-CH" dirty="0"/>
              <a:t>»</a:t>
            </a:r>
          </a:p>
          <a:p>
            <a:pPr marL="257175" indent="-257175">
              <a:buFont typeface="Arial" panose="020B0604020202020204" pitchFamily="34" charset="0"/>
              <a:buChar char="•"/>
            </a:pPr>
            <a:endParaRPr lang="de-DE" dirty="0"/>
          </a:p>
        </p:txBody>
      </p:sp>
      <p:sp>
        <p:nvSpPr>
          <p:cNvPr id="4" name="Slide Number Placeholder 3">
            <a:extLst>
              <a:ext uri="{FF2B5EF4-FFF2-40B4-BE49-F238E27FC236}">
                <a16:creationId xmlns:a16="http://schemas.microsoft.com/office/drawing/2014/main" id="{717B0645-B11D-A249-9910-A1728ECC03C0}"/>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4</a:t>
            </a:fld>
            <a:endParaRPr lang="en-US" dirty="0"/>
          </a:p>
        </p:txBody>
      </p:sp>
    </p:spTree>
    <p:extLst>
      <p:ext uri="{BB962C8B-B14F-4D97-AF65-F5344CB8AC3E}">
        <p14:creationId xmlns:p14="http://schemas.microsoft.com/office/powerpoint/2010/main" val="409197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D0DF-83D6-4947-A6C7-7759357A1E7B}"/>
              </a:ext>
            </a:extLst>
          </p:cNvPr>
          <p:cNvSpPr>
            <a:spLocks noGrp="1"/>
          </p:cNvSpPr>
          <p:nvPr>
            <p:ph type="title"/>
          </p:nvPr>
        </p:nvSpPr>
        <p:spPr/>
        <p:txBody>
          <a:bodyPr/>
          <a:lstStyle/>
          <a:p>
            <a:r>
              <a:rPr lang="en-US" dirty="0"/>
              <a:t>Subsequent results</a:t>
            </a:r>
          </a:p>
        </p:txBody>
      </p:sp>
      <p:sp>
        <p:nvSpPr>
          <p:cNvPr id="3" name="Content Placeholder 2">
            <a:extLst>
              <a:ext uri="{FF2B5EF4-FFF2-40B4-BE49-F238E27FC236}">
                <a16:creationId xmlns:a16="http://schemas.microsoft.com/office/drawing/2014/main" id="{378614A0-CB78-45A3-8817-0DBF554A8262}"/>
              </a:ext>
            </a:extLst>
          </p:cNvPr>
          <p:cNvSpPr>
            <a:spLocks noGrp="1"/>
          </p:cNvSpPr>
          <p:nvPr>
            <p:ph idx="1"/>
          </p:nvPr>
        </p:nvSpPr>
        <p:spPr/>
        <p:txBody>
          <a:bodyPr>
            <a:normAutofit fontScale="92500" lnSpcReduction="20000"/>
          </a:bodyPr>
          <a:lstStyle/>
          <a:p>
            <a:r>
              <a:rPr lang="en-US" dirty="0"/>
              <a:t>Most devastating effects are associated with weather variability and extreme events</a:t>
            </a:r>
          </a:p>
          <a:p>
            <a:pPr lvl="1"/>
            <a:r>
              <a:rPr lang="en-US" dirty="0"/>
              <a:t>Floods</a:t>
            </a:r>
          </a:p>
          <a:p>
            <a:pPr lvl="1"/>
            <a:r>
              <a:rPr lang="en-US" dirty="0"/>
              <a:t>Hurricanes</a:t>
            </a:r>
          </a:p>
          <a:p>
            <a:pPr lvl="1"/>
            <a:r>
              <a:rPr lang="en-US" dirty="0"/>
              <a:t>Droughts</a:t>
            </a:r>
          </a:p>
          <a:p>
            <a:pPr lvl="1"/>
            <a:r>
              <a:rPr lang="en-US" dirty="0"/>
              <a:t>Fires</a:t>
            </a:r>
          </a:p>
          <a:p>
            <a:pPr lvl="1"/>
            <a:r>
              <a:rPr lang="en-US" dirty="0"/>
              <a:t>Frosts</a:t>
            </a:r>
          </a:p>
          <a:p>
            <a:r>
              <a:rPr lang="en-US" dirty="0"/>
              <a:t>New research is that these may even trigger volcanic activity</a:t>
            </a:r>
          </a:p>
          <a:p>
            <a:r>
              <a:rPr lang="en-US" dirty="0"/>
              <a:t>Large health consequences</a:t>
            </a:r>
          </a:p>
          <a:p>
            <a:r>
              <a:rPr lang="en-US" dirty="0"/>
              <a:t>Large economic consequences</a:t>
            </a:r>
          </a:p>
          <a:p>
            <a:endParaRPr lang="en-US" dirty="0"/>
          </a:p>
        </p:txBody>
      </p:sp>
      <p:sp>
        <p:nvSpPr>
          <p:cNvPr id="4" name="Slide Number Placeholder 3">
            <a:extLst>
              <a:ext uri="{FF2B5EF4-FFF2-40B4-BE49-F238E27FC236}">
                <a16:creationId xmlns:a16="http://schemas.microsoft.com/office/drawing/2014/main" id="{3DE41596-3F96-D842-8719-B6B8D191F6F2}"/>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5</a:t>
            </a:fld>
            <a:endParaRPr lang="en-US" dirty="0"/>
          </a:p>
        </p:txBody>
      </p:sp>
    </p:spTree>
    <p:extLst>
      <p:ext uri="{BB962C8B-B14F-4D97-AF65-F5344CB8AC3E}">
        <p14:creationId xmlns:p14="http://schemas.microsoft.com/office/powerpoint/2010/main" val="29403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AE80-E9C2-4C31-A49C-8EA4D8D17BE1}"/>
              </a:ext>
            </a:extLst>
          </p:cNvPr>
          <p:cNvSpPr>
            <a:spLocks noGrp="1"/>
          </p:cNvSpPr>
          <p:nvPr>
            <p:ph type="title"/>
          </p:nvPr>
        </p:nvSpPr>
        <p:spPr/>
        <p:txBody>
          <a:bodyPr/>
          <a:lstStyle/>
          <a:p>
            <a:r>
              <a:rPr lang="en-US" dirty="0"/>
              <a:t>Responses</a:t>
            </a:r>
          </a:p>
        </p:txBody>
      </p:sp>
      <p:sp>
        <p:nvSpPr>
          <p:cNvPr id="3" name="Content Placeholder 2">
            <a:extLst>
              <a:ext uri="{FF2B5EF4-FFF2-40B4-BE49-F238E27FC236}">
                <a16:creationId xmlns:a16="http://schemas.microsoft.com/office/drawing/2014/main" id="{8BF0A939-29E2-4765-ADB2-134F113E53E1}"/>
              </a:ext>
            </a:extLst>
          </p:cNvPr>
          <p:cNvSpPr>
            <a:spLocks noGrp="1"/>
          </p:cNvSpPr>
          <p:nvPr>
            <p:ph idx="1"/>
          </p:nvPr>
        </p:nvSpPr>
        <p:spPr/>
        <p:txBody>
          <a:bodyPr>
            <a:normAutofit fontScale="77500" lnSpcReduction="20000"/>
          </a:bodyPr>
          <a:lstStyle/>
          <a:p>
            <a:r>
              <a:rPr lang="en-US" dirty="0"/>
              <a:t>Legislative—regulations, carbon pricing, green investment</a:t>
            </a:r>
          </a:p>
          <a:p>
            <a:r>
              <a:rPr lang="en-US" dirty="0"/>
              <a:t>Judicial—”forcing” governments to take more action</a:t>
            </a:r>
          </a:p>
          <a:p>
            <a:r>
              <a:rPr lang="en-US" dirty="0"/>
              <a:t>Critique of strong actions:  large economic consequences of doing too much</a:t>
            </a:r>
          </a:p>
          <a:p>
            <a:pPr lvl="1"/>
            <a:r>
              <a:rPr lang="en-US" dirty="0"/>
              <a:t>IAM suggests “optimum” entails 3.5 degrees C</a:t>
            </a:r>
          </a:p>
          <a:p>
            <a:pPr lvl="1"/>
            <a:r>
              <a:rPr lang="en-US" dirty="0"/>
              <a:t>Corresponds to social cost of carbon that is relatively low</a:t>
            </a:r>
          </a:p>
          <a:p>
            <a:pPr lvl="2"/>
            <a:r>
              <a:rPr lang="en-US" dirty="0"/>
              <a:t>Key policy issue just now</a:t>
            </a:r>
          </a:p>
          <a:p>
            <a:r>
              <a:rPr lang="en-US" dirty="0"/>
              <a:t>Critique of the critique</a:t>
            </a:r>
          </a:p>
          <a:p>
            <a:pPr lvl="1"/>
            <a:r>
              <a:rPr lang="en-US" dirty="0"/>
              <a:t>Large economic consequences of not doing anything—and especially large risks</a:t>
            </a:r>
          </a:p>
          <a:p>
            <a:pPr lvl="1"/>
            <a:r>
              <a:rPr lang="en-US" dirty="0"/>
              <a:t>GDP not good measure—doesn’t take into account environmental degradation—false trade-off</a:t>
            </a:r>
          </a:p>
          <a:p>
            <a:pPr lvl="1"/>
            <a:r>
              <a:rPr lang="en-US" dirty="0"/>
              <a:t>IAM models often exaggerated trade-offs—overestimated costs/underestimated benefits</a:t>
            </a:r>
          </a:p>
        </p:txBody>
      </p:sp>
      <p:sp>
        <p:nvSpPr>
          <p:cNvPr id="4" name="Slide Number Placeholder 3">
            <a:extLst>
              <a:ext uri="{FF2B5EF4-FFF2-40B4-BE49-F238E27FC236}">
                <a16:creationId xmlns:a16="http://schemas.microsoft.com/office/drawing/2014/main" id="{0196C01D-295E-9A44-B93F-B093821F73BB}"/>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6</a:t>
            </a:fld>
            <a:endParaRPr lang="en-US" dirty="0"/>
          </a:p>
        </p:txBody>
      </p:sp>
    </p:spTree>
    <p:extLst>
      <p:ext uri="{BB962C8B-B14F-4D97-AF65-F5344CB8AC3E}">
        <p14:creationId xmlns:p14="http://schemas.microsoft.com/office/powerpoint/2010/main" val="288128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BC27-BA96-42DA-9ABE-7C81F61DFEE7}"/>
              </a:ext>
            </a:extLst>
          </p:cNvPr>
          <p:cNvSpPr>
            <a:spLocks noGrp="1"/>
          </p:cNvSpPr>
          <p:nvPr>
            <p:ph type="title"/>
          </p:nvPr>
        </p:nvSpPr>
        <p:spPr>
          <a:xfrm>
            <a:off x="645088" y="504288"/>
            <a:ext cx="7886700" cy="994172"/>
          </a:xfrm>
        </p:spPr>
        <p:txBody>
          <a:bodyPr>
            <a:normAutofit fontScale="90000"/>
          </a:bodyPr>
          <a:lstStyle/>
          <a:p>
            <a:r>
              <a:rPr lang="en-US" dirty="0"/>
              <a:t>Underestimating urgency and scope of what has to be done</a:t>
            </a:r>
          </a:p>
        </p:txBody>
      </p:sp>
      <p:sp>
        <p:nvSpPr>
          <p:cNvPr id="3" name="Content Placeholder 2">
            <a:extLst>
              <a:ext uri="{FF2B5EF4-FFF2-40B4-BE49-F238E27FC236}">
                <a16:creationId xmlns:a16="http://schemas.microsoft.com/office/drawing/2014/main" id="{BD0CC381-8409-45D5-A47C-7122DD27EDF2}"/>
              </a:ext>
            </a:extLst>
          </p:cNvPr>
          <p:cNvSpPr>
            <a:spLocks noGrp="1"/>
          </p:cNvSpPr>
          <p:nvPr>
            <p:ph idx="1"/>
          </p:nvPr>
        </p:nvSpPr>
        <p:spPr>
          <a:xfrm>
            <a:off x="381000" y="1947208"/>
            <a:ext cx="7886700" cy="3263504"/>
          </a:xfrm>
        </p:spPr>
        <p:txBody>
          <a:bodyPr>
            <a:normAutofit fontScale="85000" lnSpcReduction="20000"/>
          </a:bodyPr>
          <a:lstStyle/>
          <a:p>
            <a:pPr lvl="1">
              <a:spcAft>
                <a:spcPts val="600"/>
              </a:spcAft>
            </a:pPr>
            <a:r>
              <a:rPr lang="en-US" dirty="0"/>
              <a:t>Intertemporal representative optimization model</a:t>
            </a:r>
          </a:p>
          <a:p>
            <a:pPr lvl="2">
              <a:spcAft>
                <a:spcPts val="600"/>
              </a:spcAft>
            </a:pPr>
            <a:r>
              <a:rPr lang="en-US" dirty="0"/>
              <a:t>Introduces an environmental variable in production function</a:t>
            </a:r>
          </a:p>
          <a:p>
            <a:pPr lvl="2">
              <a:spcAft>
                <a:spcPts val="600"/>
              </a:spcAft>
            </a:pPr>
            <a:r>
              <a:rPr lang="en-US" dirty="0"/>
              <a:t>Climate change can do “damage”—shifts production function down</a:t>
            </a:r>
          </a:p>
          <a:p>
            <a:pPr lvl="3">
              <a:spcAft>
                <a:spcPts val="600"/>
              </a:spcAft>
            </a:pPr>
            <a:r>
              <a:rPr lang="en-US" dirty="0"/>
              <a:t>Typically don’t take into account destruction of capital stock</a:t>
            </a:r>
          </a:p>
          <a:p>
            <a:pPr lvl="2">
              <a:spcAft>
                <a:spcPts val="600"/>
              </a:spcAft>
            </a:pPr>
            <a:r>
              <a:rPr lang="en-US" dirty="0"/>
              <a:t>Climate change affected by fossil fuel usage</a:t>
            </a:r>
          </a:p>
          <a:p>
            <a:pPr lvl="2">
              <a:spcAft>
                <a:spcPts val="600"/>
              </a:spcAft>
            </a:pPr>
            <a:r>
              <a:rPr lang="en-US" dirty="0"/>
              <a:t>Curbing fossil fuel usage reduces GDP today</a:t>
            </a:r>
          </a:p>
          <a:p>
            <a:pPr lvl="2">
              <a:spcAft>
                <a:spcPts val="600"/>
              </a:spcAft>
            </a:pPr>
            <a:r>
              <a:rPr lang="en-US" dirty="0"/>
              <a:t>Key issue intertemporal trade-off:  low GDP today, higher GDP tomorrow</a:t>
            </a:r>
          </a:p>
          <a:p>
            <a:pPr lvl="2">
              <a:spcAft>
                <a:spcPts val="600"/>
              </a:spcAft>
            </a:pPr>
            <a:r>
              <a:rPr lang="en-US" dirty="0"/>
              <a:t>Finds optimal solution</a:t>
            </a:r>
          </a:p>
          <a:p>
            <a:pPr lvl="2">
              <a:spcAft>
                <a:spcPts val="600"/>
              </a:spcAft>
            </a:pPr>
            <a:r>
              <a:rPr lang="en-US" dirty="0"/>
              <a:t>Conclusion:  optimum to have 3.5 degree C. change; curbing climate change more than that not optimal</a:t>
            </a:r>
          </a:p>
          <a:p>
            <a:pPr lvl="1">
              <a:spcAft>
                <a:spcPts val="600"/>
              </a:spcAft>
            </a:pPr>
            <a:r>
              <a:rPr lang="en-US" dirty="0"/>
              <a:t>Numerous deficiencies in models, related to assumptions—model dangerous, and been used by climate skeptics to limit action</a:t>
            </a:r>
          </a:p>
        </p:txBody>
      </p:sp>
      <p:sp>
        <p:nvSpPr>
          <p:cNvPr id="4" name="Slide Number Placeholder 3">
            <a:extLst>
              <a:ext uri="{FF2B5EF4-FFF2-40B4-BE49-F238E27FC236}">
                <a16:creationId xmlns:a16="http://schemas.microsoft.com/office/drawing/2014/main" id="{A920AEFE-9922-2A40-ABD6-3AE4A42BC62E}"/>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7</a:t>
            </a:fld>
            <a:endParaRPr lang="en-US" dirty="0"/>
          </a:p>
        </p:txBody>
      </p:sp>
    </p:spTree>
    <p:extLst>
      <p:ext uri="{BB962C8B-B14F-4D97-AF65-F5344CB8AC3E}">
        <p14:creationId xmlns:p14="http://schemas.microsoft.com/office/powerpoint/2010/main" val="242356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0563-8E51-48FC-9B06-021386B441AE}"/>
              </a:ext>
            </a:extLst>
          </p:cNvPr>
          <p:cNvSpPr>
            <a:spLocks noGrp="1"/>
          </p:cNvSpPr>
          <p:nvPr>
            <p:ph type="title"/>
          </p:nvPr>
        </p:nvSpPr>
        <p:spPr/>
        <p:txBody>
          <a:bodyPr/>
          <a:lstStyle/>
          <a:p>
            <a:r>
              <a:rPr lang="en-US" dirty="0"/>
              <a:t>Some flaws in the models</a:t>
            </a:r>
          </a:p>
        </p:txBody>
      </p:sp>
      <p:sp>
        <p:nvSpPr>
          <p:cNvPr id="3" name="Content Placeholder 2">
            <a:extLst>
              <a:ext uri="{FF2B5EF4-FFF2-40B4-BE49-F238E27FC236}">
                <a16:creationId xmlns:a16="http://schemas.microsoft.com/office/drawing/2014/main" id="{A2A0ECC6-8120-4AF7-BC39-234B809C18CF}"/>
              </a:ext>
            </a:extLst>
          </p:cNvPr>
          <p:cNvSpPr>
            <a:spLocks noGrp="1"/>
          </p:cNvSpPr>
          <p:nvPr>
            <p:ph idx="1"/>
          </p:nvPr>
        </p:nvSpPr>
        <p:spPr>
          <a:xfrm>
            <a:off x="381000" y="1052648"/>
            <a:ext cx="7886700" cy="4471851"/>
          </a:xfrm>
        </p:spPr>
        <p:txBody>
          <a:bodyPr>
            <a:normAutofit/>
          </a:bodyPr>
          <a:lstStyle/>
          <a:p>
            <a:pPr>
              <a:spcAft>
                <a:spcPts val="600"/>
              </a:spcAft>
            </a:pPr>
            <a:r>
              <a:rPr lang="en-US" sz="1800" dirty="0"/>
              <a:t>Many questionable details in modeling (e.g. damage functions)</a:t>
            </a:r>
          </a:p>
          <a:p>
            <a:pPr lvl="1">
              <a:spcAft>
                <a:spcPts val="600"/>
              </a:spcAft>
            </a:pPr>
            <a:r>
              <a:rPr lang="en-US" sz="1600" dirty="0"/>
              <a:t>Results not robust</a:t>
            </a:r>
          </a:p>
          <a:p>
            <a:pPr>
              <a:spcAft>
                <a:spcPts val="600"/>
              </a:spcAft>
            </a:pPr>
            <a:r>
              <a:rPr lang="en-US" sz="1800" dirty="0"/>
              <a:t>Reflects excessive confidence in markets—ignoring pervasive market failures</a:t>
            </a:r>
          </a:p>
          <a:p>
            <a:pPr lvl="1">
              <a:spcAft>
                <a:spcPts val="600"/>
              </a:spcAft>
            </a:pPr>
            <a:r>
              <a:rPr lang="en-US" sz="1800" dirty="0"/>
              <a:t>Assumes that, apart from the environmental externality, the economy is efficient</a:t>
            </a:r>
          </a:p>
          <a:p>
            <a:pPr lvl="2">
              <a:spcAft>
                <a:spcPts val="600"/>
              </a:spcAft>
            </a:pPr>
            <a:r>
              <a:rPr lang="en-US" sz="1600" dirty="0"/>
              <a:t>So if we “optimally correct” distortion through, say, carbon tax, the economy will be efficient</a:t>
            </a:r>
          </a:p>
          <a:p>
            <a:pPr marL="0" indent="0">
              <a:spcAft>
                <a:spcPts val="600"/>
              </a:spcAft>
              <a:buNone/>
            </a:pPr>
            <a:endParaRPr lang="en-US" sz="1800" dirty="0"/>
          </a:p>
        </p:txBody>
      </p:sp>
      <p:sp>
        <p:nvSpPr>
          <p:cNvPr id="4" name="Slide Number Placeholder 3">
            <a:extLst>
              <a:ext uri="{FF2B5EF4-FFF2-40B4-BE49-F238E27FC236}">
                <a16:creationId xmlns:a16="http://schemas.microsoft.com/office/drawing/2014/main" id="{ED3DF5B8-ABB2-9947-89C2-4B97834E8A3C}"/>
              </a:ext>
            </a:extLst>
          </p:cNvPr>
          <p:cNvSpPr>
            <a:spLocks noGrp="1"/>
          </p:cNvSpPr>
          <p:nvPr>
            <p:ph type="sldNum" sz="quarter" idx="12"/>
          </p:nvPr>
        </p:nvSpPr>
        <p:spPr>
          <a:xfrm>
            <a:off x="8531788" y="4707467"/>
            <a:ext cx="548640" cy="330200"/>
          </a:xfrm>
        </p:spPr>
        <p:txBody>
          <a:bodyPr/>
          <a:lstStyle/>
          <a:p>
            <a:fld id="{0E6884FD-5AE3-4AB8-A131-D5275E4E2CDB}" type="slidenum">
              <a:rPr lang="en-US" smtClean="0"/>
              <a:pPr/>
              <a:t>8</a:t>
            </a:fld>
            <a:endParaRPr lang="en-US" dirty="0"/>
          </a:p>
        </p:txBody>
      </p:sp>
    </p:spTree>
    <p:extLst>
      <p:ext uri="{BB962C8B-B14F-4D97-AF65-F5344CB8AC3E}">
        <p14:creationId xmlns:p14="http://schemas.microsoft.com/office/powerpoint/2010/main" val="139464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722D-A660-41B2-9726-54A52028E7DF}"/>
              </a:ext>
            </a:extLst>
          </p:cNvPr>
          <p:cNvSpPr>
            <a:spLocks noGrp="1"/>
          </p:cNvSpPr>
          <p:nvPr>
            <p:ph type="title"/>
          </p:nvPr>
        </p:nvSpPr>
        <p:spPr/>
        <p:txBody>
          <a:bodyPr/>
          <a:lstStyle/>
          <a:p>
            <a:r>
              <a:rPr lang="en-US" dirty="0"/>
              <a:t>Flaws…</a:t>
            </a:r>
          </a:p>
        </p:txBody>
      </p:sp>
      <p:sp>
        <p:nvSpPr>
          <p:cNvPr id="3" name="Content Placeholder 2">
            <a:extLst>
              <a:ext uri="{FF2B5EF4-FFF2-40B4-BE49-F238E27FC236}">
                <a16:creationId xmlns:a16="http://schemas.microsoft.com/office/drawing/2014/main" id="{984EFB21-EB06-4323-9A1E-1FD24661A2A1}"/>
              </a:ext>
            </a:extLst>
          </p:cNvPr>
          <p:cNvSpPr>
            <a:spLocks noGrp="1"/>
          </p:cNvSpPr>
          <p:nvPr>
            <p:ph idx="1"/>
          </p:nvPr>
        </p:nvSpPr>
        <p:spPr/>
        <p:txBody>
          <a:bodyPr/>
          <a:lstStyle/>
          <a:p>
            <a:pPr>
              <a:spcAft>
                <a:spcPts val="600"/>
              </a:spcAft>
            </a:pPr>
            <a:r>
              <a:rPr lang="en-US" sz="1800" dirty="0"/>
              <a:t>Poorly designed models</a:t>
            </a:r>
          </a:p>
          <a:p>
            <a:pPr lvl="1">
              <a:spcAft>
                <a:spcPts val="600"/>
              </a:spcAft>
            </a:pPr>
            <a:r>
              <a:rPr lang="en-US" sz="1800" dirty="0"/>
              <a:t>Not incorporating advances in climate science, economics, and finance</a:t>
            </a:r>
          </a:p>
          <a:p>
            <a:pPr lvl="2">
              <a:spcAft>
                <a:spcPts val="600"/>
              </a:spcAft>
            </a:pPr>
            <a:r>
              <a:rPr lang="en-US" sz="1600" dirty="0"/>
              <a:t>Showing importance of </a:t>
            </a:r>
            <a:r>
              <a:rPr lang="en-US" sz="1600" b="1" dirty="0"/>
              <a:t>non-linearities, non-convexities </a:t>
            </a:r>
            <a:r>
              <a:rPr lang="en-US" sz="1600" dirty="0"/>
              <a:t>in both climate model, economic models</a:t>
            </a:r>
          </a:p>
          <a:p>
            <a:pPr lvl="3">
              <a:spcAft>
                <a:spcPts val="600"/>
              </a:spcAft>
            </a:pPr>
            <a:r>
              <a:rPr lang="en-US" sz="1400" dirty="0"/>
              <a:t>Which can give rise to systemic fragility</a:t>
            </a:r>
          </a:p>
          <a:p>
            <a:pPr lvl="3">
              <a:spcAft>
                <a:spcPts val="600"/>
              </a:spcAft>
            </a:pPr>
            <a:r>
              <a:rPr lang="en-US" sz="1400" b="1" dirty="0"/>
              <a:t>Climate change which can increase disproportionately with greenhouse gas concentrations</a:t>
            </a:r>
          </a:p>
          <a:p>
            <a:pPr lvl="3">
              <a:spcAft>
                <a:spcPts val="600"/>
              </a:spcAft>
            </a:pPr>
            <a:r>
              <a:rPr lang="en-US" sz="1400" dirty="0"/>
              <a:t>Damage functions </a:t>
            </a:r>
            <a:r>
              <a:rPr lang="en-US" sz="1400" b="1" dirty="0"/>
              <a:t>which increase disproportionately </a:t>
            </a:r>
            <a:r>
              <a:rPr lang="en-US" sz="1400" dirty="0"/>
              <a:t>with climate change</a:t>
            </a:r>
          </a:p>
          <a:p>
            <a:pPr lvl="4">
              <a:spcAft>
                <a:spcPts val="600"/>
              </a:spcAft>
            </a:pPr>
            <a:r>
              <a:rPr lang="en-US" sz="1200" dirty="0"/>
              <a:t>Importance of </a:t>
            </a:r>
            <a:r>
              <a:rPr lang="en-US" sz="1200" b="1" dirty="0"/>
              <a:t>climate variability </a:t>
            </a:r>
            <a:r>
              <a:rPr lang="en-US" sz="1200" dirty="0"/>
              <a:t>(over space and time)</a:t>
            </a:r>
          </a:p>
          <a:p>
            <a:pPr lvl="4">
              <a:spcAft>
                <a:spcPts val="600"/>
              </a:spcAft>
            </a:pPr>
            <a:r>
              <a:rPr lang="en-US" sz="1200" dirty="0"/>
              <a:t>Large destruction to wealth—reconstruction shows up in GDP, but welfare decreased</a:t>
            </a:r>
          </a:p>
          <a:p>
            <a:endParaRPr lang="en-US" dirty="0"/>
          </a:p>
        </p:txBody>
      </p:sp>
      <p:sp>
        <p:nvSpPr>
          <p:cNvPr id="4" name="Slide Number Placeholder 3">
            <a:extLst>
              <a:ext uri="{FF2B5EF4-FFF2-40B4-BE49-F238E27FC236}">
                <a16:creationId xmlns:a16="http://schemas.microsoft.com/office/drawing/2014/main" id="{D9D497FF-812C-4EF2-9AB7-D9C42A9A95F7}"/>
              </a:ext>
            </a:extLst>
          </p:cNvPr>
          <p:cNvSpPr>
            <a:spLocks noGrp="1"/>
          </p:cNvSpPr>
          <p:nvPr>
            <p:ph type="sldNum" sz="quarter" idx="12"/>
          </p:nvPr>
        </p:nvSpPr>
        <p:spPr/>
        <p:txBody>
          <a:bodyPr/>
          <a:lstStyle/>
          <a:p>
            <a:fld id="{0E6884FD-5AE3-4AB8-A131-D5275E4E2CDB}" type="slidenum">
              <a:rPr lang="en-US" smtClean="0"/>
              <a:t>9</a:t>
            </a:fld>
            <a:endParaRPr lang="en-US"/>
          </a:p>
        </p:txBody>
      </p:sp>
    </p:spTree>
    <p:extLst>
      <p:ext uri="{BB962C8B-B14F-4D97-AF65-F5344CB8AC3E}">
        <p14:creationId xmlns:p14="http://schemas.microsoft.com/office/powerpoint/2010/main" val="3987948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0" id="{6D70D671-714C-41F9-8C64-AF203331AFD7}" vid="{5BF2B073-04C8-4AAA-A636-332506836C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3506</TotalTime>
  <Words>2839</Words>
  <Application>Microsoft Office PowerPoint</Application>
  <PresentationFormat>On-screen Show (16:10)</PresentationFormat>
  <Paragraphs>305</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vt:lpstr>
      <vt:lpstr>Presentation Template</vt:lpstr>
      <vt:lpstr>Climate Change and Risk</vt:lpstr>
      <vt:lpstr>Outline</vt:lpstr>
      <vt:lpstr>PowerPoint Presentation</vt:lpstr>
      <vt:lpstr>PowerPoint Presentation</vt:lpstr>
      <vt:lpstr>Subsequent results</vt:lpstr>
      <vt:lpstr>Responses</vt:lpstr>
      <vt:lpstr>Underestimating urgency and scope of what has to be done</vt:lpstr>
      <vt:lpstr>Some flaws in the models</vt:lpstr>
      <vt:lpstr>Flaws…</vt:lpstr>
      <vt:lpstr>Inadequacy of standard integrated assessment models (continued)</vt:lpstr>
      <vt:lpstr>Normative framework needs to change</vt:lpstr>
      <vt:lpstr>Discounting</vt:lpstr>
      <vt:lpstr>Failures of standard normative approach</vt:lpstr>
      <vt:lpstr>Risk and discounting</vt:lpstr>
      <vt:lpstr>Much else is left out of model</vt:lpstr>
      <vt:lpstr>Two key consequences of these model failures</vt:lpstr>
      <vt:lpstr>Juliana v. United States</vt:lpstr>
      <vt:lpstr>II.  Juliana v. United States</vt:lpstr>
      <vt:lpstr>PowerPoint Presentation</vt:lpstr>
      <vt:lpstr>III.  Global Carbon Pricing Commission (Stiglitz-Stern Commission)</vt:lpstr>
      <vt:lpstr>Key issues</vt:lpstr>
      <vt:lpstr>Carbon pricing is necessary but insufficient</vt:lpstr>
      <vt:lpstr>Carbon pricing is necessary but insufficient</vt:lpstr>
      <vt:lpstr>Market imperfections interact—and climate change entails aspects of all</vt:lpstr>
      <vt:lpstr>The rules of the economic game matter  </vt:lpstr>
      <vt:lpstr>PowerPoint Presentation</vt:lpstr>
      <vt:lpstr>In short…</vt:lpstr>
      <vt:lpstr>Climate policy packages</vt:lpstr>
      <vt:lpstr>PowerPoint Presentation</vt:lpstr>
      <vt:lpstr>Carbon pricing</vt:lpstr>
      <vt:lpstr>PowerPoint Presentation</vt:lpstr>
      <vt:lpstr>Examples of regulatory interventions </vt:lpstr>
      <vt:lpstr>Deviations from Efficiency</vt:lpstr>
      <vt:lpstr>Adaptability</vt:lpstr>
      <vt:lpstr>VI.  Concluding Remarks</vt:lpstr>
      <vt:lpstr>Concluding Remarks</vt:lpstr>
      <vt:lpstr>PowerPoint Presentation</vt:lpstr>
      <vt:lpstr>Need for global cooperation—and enforcement</vt:lpstr>
      <vt:lpstr>Climate change poses a rich and essential research agenda</vt:lpstr>
    </vt:vector>
  </TitlesOfParts>
  <Company>Columbia Business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Perspectives Course</dc:title>
  <dc:creator>Gurwitt,  Andrea</dc:creator>
  <cp:lastModifiedBy>Joseph E Stiglitz</cp:lastModifiedBy>
  <cp:revision>92</cp:revision>
  <cp:lastPrinted>2020-04-21T15:37:22Z</cp:lastPrinted>
  <dcterms:created xsi:type="dcterms:W3CDTF">2020-01-21T22:43:21Z</dcterms:created>
  <dcterms:modified xsi:type="dcterms:W3CDTF">2021-03-01T16:11:14Z</dcterms:modified>
</cp:coreProperties>
</file>