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1" r:id="rId2"/>
    <p:sldId id="491" r:id="rId3"/>
    <p:sldId id="488" r:id="rId4"/>
    <p:sldId id="291" r:id="rId5"/>
    <p:sldId id="489" r:id="rId6"/>
    <p:sldId id="500" r:id="rId7"/>
    <p:sldId id="498" r:id="rId8"/>
    <p:sldId id="437" r:id="rId9"/>
    <p:sldId id="494" r:id="rId10"/>
    <p:sldId id="485" r:id="rId11"/>
    <p:sldId id="385" r:id="rId12"/>
    <p:sldId id="486" r:id="rId13"/>
    <p:sldId id="487" r:id="rId14"/>
    <p:sldId id="495" r:id="rId15"/>
    <p:sldId id="496" r:id="rId16"/>
    <p:sldId id="4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838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iu\Dropbox\Portrait%20Project-ABF%20research\Law%20School%20Trends%20Policy%20Report\1998-2018%20Tiered%20Enrollment%20Analysis%20v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iu\AppData\Local\Microsoft\Windows\INetCache\Content.Outlook\KVQ8GILK\1998-2018%20Tiered%20Enrollment%20Analysis%20v3.201905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/>
              <a:t>Federal clerks, 1994-2016 (selected years),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Men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Sheet1!$B$4:$J$4</c:f>
              <c:numCache>
                <c:formatCode>General</c:formatCode>
                <c:ptCount val="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2006</c:v>
                </c:pt>
                <c:pt idx="6">
                  <c:v>2009</c:v>
                </c:pt>
                <c:pt idx="7">
                  <c:v>2011</c:v>
                </c:pt>
                <c:pt idx="8">
                  <c:v>2016</c:v>
                </c:pt>
              </c:numCache>
            </c:numRef>
          </c:cat>
          <c:val>
            <c:numRef>
              <c:f>Sheet1!$B$5:$J$5</c:f>
              <c:numCache>
                <c:formatCode>0.0</c:formatCode>
                <c:ptCount val="9"/>
                <c:pt idx="0">
                  <c:v>54</c:v>
                </c:pt>
                <c:pt idx="1">
                  <c:v>56.4</c:v>
                </c:pt>
                <c:pt idx="2">
                  <c:v>53.7</c:v>
                </c:pt>
                <c:pt idx="3">
                  <c:v>54.6</c:v>
                </c:pt>
                <c:pt idx="4">
                  <c:v>52.7</c:v>
                </c:pt>
                <c:pt idx="5">
                  <c:v>54.4</c:v>
                </c:pt>
                <c:pt idx="6">
                  <c:v>54.3</c:v>
                </c:pt>
                <c:pt idx="7">
                  <c:v>52.4</c:v>
                </c:pt>
                <c:pt idx="8">
                  <c:v>53.4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8-48EE-9DF4-6D39C4EA8BCB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Sheet1!$B$4:$J$4</c:f>
              <c:numCache>
                <c:formatCode>General</c:formatCode>
                <c:ptCount val="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2006</c:v>
                </c:pt>
                <c:pt idx="6">
                  <c:v>2009</c:v>
                </c:pt>
                <c:pt idx="7">
                  <c:v>2011</c:v>
                </c:pt>
                <c:pt idx="8">
                  <c:v>2016</c:v>
                </c:pt>
              </c:numCache>
            </c:numRef>
          </c:cat>
          <c:val>
            <c:numRef>
              <c:f>Sheet1!$B$6:$J$6</c:f>
              <c:numCache>
                <c:formatCode>0.0</c:formatCode>
                <c:ptCount val="9"/>
                <c:pt idx="0">
                  <c:v>46</c:v>
                </c:pt>
                <c:pt idx="1">
                  <c:v>43.6</c:v>
                </c:pt>
                <c:pt idx="2">
                  <c:v>46.3</c:v>
                </c:pt>
                <c:pt idx="3">
                  <c:v>45.4</c:v>
                </c:pt>
                <c:pt idx="4">
                  <c:v>47.3</c:v>
                </c:pt>
                <c:pt idx="5">
                  <c:v>45.6</c:v>
                </c:pt>
                <c:pt idx="6">
                  <c:v>45.6</c:v>
                </c:pt>
                <c:pt idx="7">
                  <c:v>47.6</c:v>
                </c:pt>
                <c:pt idx="8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88-48EE-9DF4-6D39C4EA8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311296"/>
        <c:axId val="487695960"/>
      </c:lineChart>
      <c:catAx>
        <c:axId val="4863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5960"/>
        <c:crosses val="autoZero"/>
        <c:auto val="1"/>
        <c:lblAlgn val="ctr"/>
        <c:lblOffset val="100"/>
        <c:noMultiLvlLbl val="0"/>
      </c:catAx>
      <c:valAx>
        <c:axId val="487695960"/>
        <c:scaling>
          <c:orientation val="minMax"/>
          <c:max val="6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12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effectLst/>
              </a:rPr>
              <a:t>Enrollment in top-30 schools, 1998-2018, by gender</a:t>
            </a:r>
            <a:endParaRPr lang="en-US" sz="2400" dirty="0"/>
          </a:p>
        </c:rich>
      </c:tx>
      <c:layout>
        <c:manualLayout>
          <c:xMode val="edge"/>
          <c:yMode val="edge"/>
          <c:x val="0.118128688197104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'Enrollment Data Graphs'!$N$50</c:f>
              <c:strCache>
                <c:ptCount val="1"/>
                <c:pt idx="0">
                  <c:v>Men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'Enrollment Data Graphs'!$B$51:$B$70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'Enrollment Data Graphs'!$N$51:$N$70</c:f>
              <c:numCache>
                <c:formatCode>0.0%</c:formatCode>
                <c:ptCount val="20"/>
                <c:pt idx="0">
                  <c:v>0.55226055450535605</c:v>
                </c:pt>
                <c:pt idx="1">
                  <c:v>0.53281376432008853</c:v>
                </c:pt>
                <c:pt idx="2">
                  <c:v>0.51834941419710545</c:v>
                </c:pt>
                <c:pt idx="3">
                  <c:v>0.50945974802477045</c:v>
                </c:pt>
                <c:pt idx="4">
                  <c:v>0.50999746899519105</c:v>
                </c:pt>
                <c:pt idx="5">
                  <c:v>0.52005007302315875</c:v>
                </c:pt>
                <c:pt idx="6">
                  <c:v>0.53009375523187674</c:v>
                </c:pt>
                <c:pt idx="7">
                  <c:v>0.53627613111139383</c:v>
                </c:pt>
                <c:pt idx="8">
                  <c:v>0.54188604939857021</c:v>
                </c:pt>
                <c:pt idx="9">
                  <c:v>0.54572946818162182</c:v>
                </c:pt>
                <c:pt idx="10">
                  <c:v>0.53799077705469123</c:v>
                </c:pt>
                <c:pt idx="11">
                  <c:v>0.534419360355738</c:v>
                </c:pt>
                <c:pt idx="12">
                  <c:v>0.54616140852623107</c:v>
                </c:pt>
                <c:pt idx="13">
                  <c:v>0.54860304030496021</c:v>
                </c:pt>
                <c:pt idx="14">
                  <c:v>0.54541970103487925</c:v>
                </c:pt>
                <c:pt idx="15">
                  <c:v>0.5388391989111414</c:v>
                </c:pt>
                <c:pt idx="16">
                  <c:v>0.53138136670251246</c:v>
                </c:pt>
                <c:pt idx="17">
                  <c:v>0.52228034486099006</c:v>
                </c:pt>
                <c:pt idx="18">
                  <c:v>0.51202399961290945</c:v>
                </c:pt>
                <c:pt idx="19">
                  <c:v>0.50042229729729726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9-4ABE-A0E5-6B18E86FA745}"/>
            </c:ext>
          </c:extLst>
        </c:ser>
        <c:ser>
          <c:idx val="1"/>
          <c:order val="1"/>
          <c:tx>
            <c:strRef>
              <c:f>'Enrollment Data Graphs'!$O$50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'Enrollment Data Graphs'!$B$51:$B$70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'Enrollment Data Graphs'!$O$51:$O$70</c:f>
              <c:numCache>
                <c:formatCode>0.0%</c:formatCode>
                <c:ptCount val="20"/>
                <c:pt idx="0">
                  <c:v>0.44773944549464401</c:v>
                </c:pt>
                <c:pt idx="1">
                  <c:v>0.46718623567991141</c:v>
                </c:pt>
                <c:pt idx="2">
                  <c:v>0.48165058580289455</c:v>
                </c:pt>
                <c:pt idx="3">
                  <c:v>0.49054025197522955</c:v>
                </c:pt>
                <c:pt idx="4">
                  <c:v>0.49000253100480889</c:v>
                </c:pt>
                <c:pt idx="5">
                  <c:v>0.47994992697684125</c:v>
                </c:pt>
                <c:pt idx="6">
                  <c:v>0.4699062447681232</c:v>
                </c:pt>
                <c:pt idx="7">
                  <c:v>0.46372386888860617</c:v>
                </c:pt>
                <c:pt idx="8">
                  <c:v>0.45811395060142973</c:v>
                </c:pt>
                <c:pt idx="9">
                  <c:v>0.45427053181837818</c:v>
                </c:pt>
                <c:pt idx="10">
                  <c:v>0.46200922294530877</c:v>
                </c:pt>
                <c:pt idx="11">
                  <c:v>0.465580639644262</c:v>
                </c:pt>
                <c:pt idx="12">
                  <c:v>0.45383859147376887</c:v>
                </c:pt>
                <c:pt idx="13">
                  <c:v>0.45139695969503973</c:v>
                </c:pt>
                <c:pt idx="14">
                  <c:v>0.45458029896512075</c:v>
                </c:pt>
                <c:pt idx="15">
                  <c:v>0.46116080108885865</c:v>
                </c:pt>
                <c:pt idx="16">
                  <c:v>0.46861863329748754</c:v>
                </c:pt>
                <c:pt idx="17">
                  <c:v>0.47771965513900999</c:v>
                </c:pt>
                <c:pt idx="18">
                  <c:v>0.48797600038709055</c:v>
                </c:pt>
                <c:pt idx="19">
                  <c:v>0.49957770270270269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9-4ABE-A0E5-6B18E86FA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265448"/>
        <c:axId val="633265776"/>
      </c:lineChart>
      <c:catAx>
        <c:axId val="63326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5776"/>
        <c:crosses val="autoZero"/>
        <c:auto val="1"/>
        <c:lblAlgn val="ctr"/>
        <c:lblOffset val="100"/>
        <c:noMultiLvlLbl val="0"/>
      </c:catAx>
      <c:valAx>
        <c:axId val="633265776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Minority enrollment</a:t>
            </a:r>
            <a:r>
              <a:rPr lang="en-US" sz="2400" b="1" baseline="0" dirty="0"/>
              <a:t> in top-30 schools, 1998-2018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'[1998-2018 Tiered Enrollment Analysis v3.20190518.xlsx]Enrollment Data Graphs'!$C$50</c:f>
              <c:strCache>
                <c:ptCount val="1"/>
                <c:pt idx="0">
                  <c:v>API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6952-4848-A4A0-450B37148407}"/>
              </c:ext>
            </c:extLst>
          </c:dPt>
          <c:cat>
            <c:numRef>
              <c:f>'[1998-2018 Tiered Enrollment Analysis v3.20190518.xlsx]Enrollment Data Graphs'!$B$51:$B$70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'[1998-2018 Tiered Enrollment Analysis v3.20190518.xlsx]Enrollment Data Graphs'!$C$51:$C$70</c:f>
              <c:numCache>
                <c:formatCode>0.0%</c:formatCode>
                <c:ptCount val="20"/>
                <c:pt idx="0">
                  <c:v>9.7129058223772477E-2</c:v>
                </c:pt>
                <c:pt idx="1">
                  <c:v>9.7076923076923075E-2</c:v>
                </c:pt>
                <c:pt idx="2">
                  <c:v>0.10099817128924109</c:v>
                </c:pt>
                <c:pt idx="3">
                  <c:v>0.10262601871415636</c:v>
                </c:pt>
                <c:pt idx="4">
                  <c:v>0.10479540825773005</c:v>
                </c:pt>
                <c:pt idx="5">
                  <c:v>0.10632753431696396</c:v>
                </c:pt>
                <c:pt idx="6">
                  <c:v>0.11410939896297378</c:v>
                </c:pt>
                <c:pt idx="7">
                  <c:v>0.11297514619883041</c:v>
                </c:pt>
                <c:pt idx="8">
                  <c:v>0.11425749094501153</c:v>
                </c:pt>
                <c:pt idx="9">
                  <c:v>0.11087513731233981</c:v>
                </c:pt>
                <c:pt idx="10">
                  <c:v>0.11222371918581364</c:v>
                </c:pt>
                <c:pt idx="11">
                  <c:v>0.1063161315951031</c:v>
                </c:pt>
                <c:pt idx="12">
                  <c:v>0.10401267159450897</c:v>
                </c:pt>
                <c:pt idx="13">
                  <c:v>0.10304521685635189</c:v>
                </c:pt>
                <c:pt idx="14">
                  <c:v>0.1012803287757844</c:v>
                </c:pt>
                <c:pt idx="15">
                  <c:v>0.10448894751568934</c:v>
                </c:pt>
                <c:pt idx="16">
                  <c:v>0.10625025153942126</c:v>
                </c:pt>
                <c:pt idx="17">
                  <c:v>0.10215741110667199</c:v>
                </c:pt>
                <c:pt idx="18">
                  <c:v>9.8290598290598288E-2</c:v>
                </c:pt>
                <c:pt idx="19">
                  <c:v>9.6823529411764711E-2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52-4848-A4A0-450B37148407}"/>
            </c:ext>
          </c:extLst>
        </c:ser>
        <c:ser>
          <c:idx val="1"/>
          <c:order val="1"/>
          <c:tx>
            <c:strRef>
              <c:f>'[1998-2018 Tiered Enrollment Analysis v3.20190518.xlsx]Enrollment Data Graphs'!$D$50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588838"/>
              </a:solidFill>
              <a:round/>
            </a:ln>
            <a:effectLst/>
          </c:spPr>
          <c:marker>
            <c:symbol val="none"/>
          </c:marker>
          <c:cat>
            <c:numRef>
              <c:f>'[1998-2018 Tiered Enrollment Analysis v3.20190518.xlsx]Enrollment Data Graphs'!$B$51:$B$70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'[1998-2018 Tiered Enrollment Analysis v3.20190518.xlsx]Enrollment Data Graphs'!$D$51:$D$70</c:f>
              <c:numCache>
                <c:formatCode>0.0%</c:formatCode>
                <c:ptCount val="20"/>
                <c:pt idx="0">
                  <c:v>6.014028901069416E-2</c:v>
                </c:pt>
                <c:pt idx="1">
                  <c:v>5.9461538461538462E-2</c:v>
                </c:pt>
                <c:pt idx="2">
                  <c:v>6.1604693690947884E-2</c:v>
                </c:pt>
                <c:pt idx="3">
                  <c:v>6.2103833383640207E-2</c:v>
                </c:pt>
                <c:pt idx="4">
                  <c:v>6.2729124236252543E-2</c:v>
                </c:pt>
                <c:pt idx="5">
                  <c:v>6.4706745944358809E-2</c:v>
                </c:pt>
                <c:pt idx="6">
                  <c:v>6.7041554078726362E-2</c:v>
                </c:pt>
                <c:pt idx="7">
                  <c:v>6.805555555555555E-2</c:v>
                </c:pt>
                <c:pt idx="8">
                  <c:v>6.7976438737057762E-2</c:v>
                </c:pt>
                <c:pt idx="9">
                  <c:v>6.6349322592456975E-2</c:v>
                </c:pt>
                <c:pt idx="10">
                  <c:v>6.9111167752976738E-2</c:v>
                </c:pt>
                <c:pt idx="11">
                  <c:v>7.356180708533458E-2</c:v>
                </c:pt>
                <c:pt idx="12">
                  <c:v>7.312565997888068E-2</c:v>
                </c:pt>
                <c:pt idx="13">
                  <c:v>7.4400184558597357E-2</c:v>
                </c:pt>
                <c:pt idx="14">
                  <c:v>7.5476171658895128E-2</c:v>
                </c:pt>
                <c:pt idx="15">
                  <c:v>7.5588599752168528E-2</c:v>
                </c:pt>
                <c:pt idx="16">
                  <c:v>7.6387491447659675E-2</c:v>
                </c:pt>
                <c:pt idx="17">
                  <c:v>7.9704354774270875E-2</c:v>
                </c:pt>
                <c:pt idx="18">
                  <c:v>8.4421867440735363E-2</c:v>
                </c:pt>
                <c:pt idx="19">
                  <c:v>8.8941176470588232E-2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52-4848-A4A0-450B37148407}"/>
            </c:ext>
          </c:extLst>
        </c:ser>
        <c:ser>
          <c:idx val="2"/>
          <c:order val="2"/>
          <c:tx>
            <c:strRef>
              <c:f>'[1998-2018 Tiered Enrollment Analysis v3.20190518.xlsx]Enrollment Data Graphs'!$E$50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A162D0"/>
              </a:solidFill>
              <a:round/>
            </a:ln>
            <a:effectLst/>
          </c:spPr>
          <c:marker>
            <c:symbol val="none"/>
          </c:marker>
          <c:cat>
            <c:numRef>
              <c:f>'[1998-2018 Tiered Enrollment Analysis v3.20190518.xlsx]Enrollment Data Graphs'!$B$51:$B$70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'[1998-2018 Tiered Enrollment Analysis v3.20190518.xlsx]Enrollment Data Graphs'!$E$51:$E$70</c:f>
              <c:numCache>
                <c:formatCode>0.0%</c:formatCode>
                <c:ptCount val="20"/>
                <c:pt idx="0">
                  <c:v>7.4360841734064168E-2</c:v>
                </c:pt>
                <c:pt idx="1">
                  <c:v>7.0461538461538464E-2</c:v>
                </c:pt>
                <c:pt idx="2">
                  <c:v>6.9719597683633033E-2</c:v>
                </c:pt>
                <c:pt idx="3">
                  <c:v>6.9951705402958045E-2</c:v>
                </c:pt>
                <c:pt idx="4">
                  <c:v>6.769116830216626E-2</c:v>
                </c:pt>
                <c:pt idx="5">
                  <c:v>6.9588196432503857E-2</c:v>
                </c:pt>
                <c:pt idx="6">
                  <c:v>6.9488059592492518E-2</c:v>
                </c:pt>
                <c:pt idx="7">
                  <c:v>7.0285087719298242E-2</c:v>
                </c:pt>
                <c:pt idx="8">
                  <c:v>6.9695971902096365E-2</c:v>
                </c:pt>
                <c:pt idx="9">
                  <c:v>6.7960454046136945E-2</c:v>
                </c:pt>
                <c:pt idx="10">
                  <c:v>6.648945854422314E-2</c:v>
                </c:pt>
                <c:pt idx="11">
                  <c:v>6.4750279874327396E-2</c:v>
                </c:pt>
                <c:pt idx="12">
                  <c:v>6.2867702519233667E-2</c:v>
                </c:pt>
                <c:pt idx="13">
                  <c:v>6.0173792679175636E-2</c:v>
                </c:pt>
                <c:pt idx="14">
                  <c:v>5.8839800837745988E-2</c:v>
                </c:pt>
                <c:pt idx="15">
                  <c:v>5.9999200543630331E-2</c:v>
                </c:pt>
                <c:pt idx="16">
                  <c:v>6.1778081860989258E-2</c:v>
                </c:pt>
                <c:pt idx="17">
                  <c:v>6.2325209748302038E-2</c:v>
                </c:pt>
                <c:pt idx="18">
                  <c:v>6.2570553136590878E-2</c:v>
                </c:pt>
                <c:pt idx="19">
                  <c:v>6.1725490196078432E-2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52-4848-A4A0-450B37148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604496"/>
        <c:axId val="578601872"/>
      </c:lineChart>
      <c:catAx>
        <c:axId val="57860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601872"/>
        <c:crosses val="autoZero"/>
        <c:auto val="1"/>
        <c:lblAlgn val="ctr"/>
        <c:lblOffset val="100"/>
        <c:noMultiLvlLbl val="0"/>
      </c:catAx>
      <c:valAx>
        <c:axId val="5786018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60449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BD4A-1730-423B-B9B4-14D6B0288F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6434-6A8B-4442-89E6-219AFD4E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527D-39E9-485E-8916-004700EFF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7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527D-39E9-485E-8916-004700EFFA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527D-39E9-485E-8916-004700EFF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527D-39E9-485E-8916-004700EFFA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7F3E-204F-4636-9A3F-BD4D1B75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CAF0D-0E91-479F-B18E-30E512E82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C1E0-3822-429C-80C5-A24A8D9D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27-2013-4BDF-9410-47AD6F276F4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5C67-4B81-43E9-A142-F4D01B0B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66C98-51A7-4977-A5D6-05495C2D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FE39-6C80-4536-AA7B-DF8BE8D9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47BDF-010A-424D-A6BF-DEA600148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9BA6-68FA-4428-9BA3-9CE8AFC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378E-AE10-4008-8717-8418A639DF0E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4117-7496-42D3-A9E2-7B9A461D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34BA-D961-4C03-9803-51FD3911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79FD5-B750-4E30-8571-F8DA0E1BE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D19C6-17CA-4EB2-BA93-70539B8C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9E56D-865E-4F80-972F-146A7C8C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5A6B-DD21-4AFF-BF4B-BC3065F7E61D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F57E-37B4-4026-8CB4-0D0B2F5E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043F7-8B10-43CE-82B9-4FECAA14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CFA8-D4AF-4D45-9EBE-92B5BC3C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1F3B-D023-4014-9FB2-CCB83A14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2FB4-E5CC-4956-B773-78DAA67D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A25A-B43F-465E-AB24-E066DB60F3F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CCD8-5A53-4C7F-8ED0-AC783B0F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7202-D3EA-49F2-94EF-2B61B062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108E-4E74-4E23-BD94-B5542C1A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21C26-7AAB-4AF1-ACAF-550C3806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CF3F-4D9F-49F6-92BE-3A988151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9689-8DC2-41D4-B38C-351E73037FD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3C5A-7FA1-41F0-8939-D4B5C23E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7D3F-5D0C-40CE-B0DC-9C20FB01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6C6E-8E3C-458C-A499-2A14494C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1ECA-7C7D-411C-9928-279395A42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2140D-7B1E-4D6B-BBCC-915763084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4F7B3-DB8C-4F90-8876-3949BC3C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46AB-091E-4F97-98CB-388194297B4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CA0BF-47EF-474F-AC77-56FA38DA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6267D-2CBD-4043-B364-1DD504F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5D5F-3939-4DC5-91EB-83FAFA7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C2728-F97F-4E2A-8E65-1F8A79C4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6CDD0-0E6A-4ABC-94BE-1FA3F6DE1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2DDC0-5563-4E36-BB31-C097EB056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90868-83F2-4795-A4F9-85B2B3849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42E65-6212-4D0A-B916-6EE7D9EA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9E4E-2384-42CF-94C5-FDB2CF13364A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9239E-747A-41DA-B4CE-C0F8E424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A794C-6CF8-465E-8ADD-A7512C30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9484-6AF2-43D7-A728-B2A3E407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9217F-8834-4957-85FB-D88AA7A1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DDD6-3041-4328-A1B9-2FF1132548BE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99E91-A610-40CF-B68E-C56EE995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BFAA6-9664-4D7F-A6F0-AEB5B39F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3EA5E-D5CA-41DF-9543-F02E134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EC-EC67-4F3C-8928-3925550E0CA0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AF06-07A4-4493-825B-930D91F9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0480B-52E3-4F61-959B-B6A90D13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82DB-4FBA-40F4-B33D-D9CD76DC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71F0-C1A2-4369-8DBA-4C0E222E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85ACC-1DA5-4922-980F-6D370DE08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CD15E-668C-4FB3-9DCA-82CA0FD4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F787-5B1D-4537-B3E2-75A03EC233F4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0E565-0F80-4C90-8CD9-2AF70005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D81A9-9A2A-4B63-B9D9-89C0492D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6DD0-144A-470B-AE5D-674C4F9B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81A07-72F3-4B4E-94E3-DA153465B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5FCDC-1775-4E74-84E8-FE87AD87E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F6E95-1DB5-4CD2-BC3E-1CA4193A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A13-5FA2-49DB-BE14-2E4A1003A2FB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0B88-DED3-4032-8123-65E060CF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660C-422E-4752-B947-60DF7988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E6580-CF61-4D6B-BDFD-E912593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D237A-3111-456E-B55F-4603A97F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F4FD-D02F-4A6D-9075-92546FC1E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AB68-2D31-41DB-9F7B-B9F5AAC41287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1292-5CF3-4A2F-AD4D-DCFAE425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DD47-B119-4250-83FD-5DC34069C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A79E-74CA-4E01-8430-07B30CFD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jc.gov/history/judges/search/advanced-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8C7C72-CDB8-4F3B-8A9D-A96488CEBB90}"/>
              </a:ext>
            </a:extLst>
          </p:cNvPr>
          <p:cNvSpPr txBox="1"/>
          <p:nvPr/>
        </p:nvSpPr>
        <p:spPr>
          <a:xfrm>
            <a:off x="6811241" y="2256149"/>
            <a:ext cx="40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9E006-DC55-4820-A3E8-384AF5E61EEA}"/>
              </a:ext>
            </a:extLst>
          </p:cNvPr>
          <p:cNvSpPr txBox="1"/>
          <p:nvPr/>
        </p:nvSpPr>
        <p:spPr>
          <a:xfrm>
            <a:off x="6811242" y="2926146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Sexual orientation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5CA2B-DC99-4CAF-A7ED-99B635048C12}"/>
              </a:ext>
            </a:extLst>
          </p:cNvPr>
          <p:cNvSpPr txBox="1"/>
          <p:nvPr/>
        </p:nvSpPr>
        <p:spPr>
          <a:xfrm>
            <a:off x="6811242" y="3596143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Disability status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11F0D-E555-4B53-AA0E-BADDE1052C3A}"/>
              </a:ext>
            </a:extLst>
          </p:cNvPr>
          <p:cNvSpPr txBox="1"/>
          <p:nvPr/>
        </p:nvSpPr>
        <p:spPr>
          <a:xfrm>
            <a:off x="6811242" y="4266140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Veteran 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CB876-0DF8-49BF-A143-247012A16CB4}"/>
              </a:ext>
            </a:extLst>
          </p:cNvPr>
          <p:cNvSpPr txBox="1"/>
          <p:nvPr/>
        </p:nvSpPr>
        <p:spPr>
          <a:xfrm>
            <a:off x="6811242" y="4936138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B4483-8E57-48A2-B631-DADE91F16FBD}"/>
              </a:ext>
            </a:extLst>
          </p:cNvPr>
          <p:cNvSpPr txBox="1"/>
          <p:nvPr/>
        </p:nvSpPr>
        <p:spPr>
          <a:xfrm>
            <a:off x="2476500" y="682717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Many possible dimensions of</a:t>
            </a:r>
          </a:p>
          <a:p>
            <a:pPr algn="ctr"/>
            <a:r>
              <a:rPr lang="en-US" sz="3600" b="1" dirty="0"/>
              <a:t>law clerk diversity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275A810-B90B-4D7D-8F4D-C78E03F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359DC-1BD4-4E9E-B16B-DDE04B546DED}"/>
              </a:ext>
            </a:extLst>
          </p:cNvPr>
          <p:cNvSpPr txBox="1"/>
          <p:nvPr/>
        </p:nvSpPr>
        <p:spPr>
          <a:xfrm>
            <a:off x="2549190" y="2256149"/>
            <a:ext cx="32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 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D09E-90E6-4153-9EDE-FE1A2F55BCEC}"/>
              </a:ext>
            </a:extLst>
          </p:cNvPr>
          <p:cNvSpPr txBox="1"/>
          <p:nvPr/>
        </p:nvSpPr>
        <p:spPr>
          <a:xfrm>
            <a:off x="2549191" y="2926146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Professional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F300C-DF74-486C-914B-53037543FB27}"/>
              </a:ext>
            </a:extLst>
          </p:cNvPr>
          <p:cNvSpPr txBox="1"/>
          <p:nvPr/>
        </p:nvSpPr>
        <p:spPr>
          <a:xfrm>
            <a:off x="2549191" y="3596143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Socioeconomic background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E839E-CCB4-4FD4-A25B-34A073A9274A}"/>
              </a:ext>
            </a:extLst>
          </p:cNvPr>
          <p:cNvSpPr txBox="1"/>
          <p:nvPr/>
        </p:nvSpPr>
        <p:spPr>
          <a:xfrm>
            <a:off x="2549191" y="4266140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Religious belief/affiliation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B49A7-D595-4FD7-BC10-6C08366FB4DA}"/>
              </a:ext>
            </a:extLst>
          </p:cNvPr>
          <p:cNvSpPr txBox="1"/>
          <p:nvPr/>
        </p:nvSpPr>
        <p:spPr>
          <a:xfrm>
            <a:off x="2549191" y="4936138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C3400-58AF-4389-A16C-5AA9403DFB74}"/>
              </a:ext>
            </a:extLst>
          </p:cNvPr>
          <p:cNvSpPr txBox="1"/>
          <p:nvPr/>
        </p:nvSpPr>
        <p:spPr>
          <a:xfrm>
            <a:off x="6811242" y="5526748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Race/ethnicity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2A819-3FEC-410F-A3AB-4B10E2229770}"/>
              </a:ext>
            </a:extLst>
          </p:cNvPr>
          <p:cNvSpPr txBox="1"/>
          <p:nvPr/>
        </p:nvSpPr>
        <p:spPr>
          <a:xfrm>
            <a:off x="2549191" y="5526748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7538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r="14312" b="6219"/>
          <a:stretch/>
        </p:blipFill>
        <p:spPr>
          <a:xfrm>
            <a:off x="1329860" y="464037"/>
            <a:ext cx="9532280" cy="5929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5A961-0203-4523-97DB-1B0E64EED53E}"/>
              </a:ext>
            </a:extLst>
          </p:cNvPr>
          <p:cNvSpPr txBox="1"/>
          <p:nvPr/>
        </p:nvSpPr>
        <p:spPr>
          <a:xfrm>
            <a:off x="7044257" y="6412374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A Portrait of Asian Americans in the Law (2017)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2CC8890-4562-4904-BCCF-3D6BECE6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5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2206"/>
            <a:ext cx="121920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dirty="0">
                <a:latin typeface="Franklin Gothic Medium"/>
                <a:cs typeface="Franklin Gothic Medium"/>
              </a:rPr>
              <a:t>LAW SCHOOL MENTORSHIP &amp; LIKELIHOOD OF CLERKING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58385" y="33704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9007037" y="848208"/>
            <a:ext cx="2706624" cy="5221879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ranklin Gothic Medium"/>
                <a:cs typeface="Franklin Gothic Medium"/>
              </a:rPr>
              <a:t>29%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of respondents with</a:t>
            </a:r>
            <a:endParaRPr lang="en-US" sz="3733" b="1" dirty="0">
              <a:latin typeface="Franklin Gothic Book"/>
              <a:cs typeface="Franklin Gothic Book"/>
            </a:endParaRPr>
          </a:p>
          <a:p>
            <a:pPr algn="ctr"/>
            <a:r>
              <a:rPr lang="en-US" sz="3867" b="1" dirty="0">
                <a:latin typeface="Franklin Gothic Medium"/>
                <a:cs typeface="Franklin Gothic Medium"/>
              </a:rPr>
              <a:t>&gt;2 mentors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obtained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judicial clerkships.</a:t>
            </a:r>
          </a:p>
          <a:p>
            <a:pPr algn="ctr"/>
            <a:endParaRPr lang="en-US" sz="1333" dirty="0">
              <a:latin typeface="Franklin Gothic Book"/>
              <a:cs typeface="Franklin Gothic Book"/>
            </a:endParaRPr>
          </a:p>
          <a:p>
            <a:pPr algn="ctr"/>
            <a:endParaRPr lang="en-US" sz="3000" dirty="0">
              <a:latin typeface="Franklin Gothic Book"/>
              <a:cs typeface="Franklin Gothic Book"/>
            </a:endParaRPr>
          </a:p>
          <a:p>
            <a:pPr algn="ctr"/>
            <a:endParaRPr lang="en-US" sz="2133" dirty="0">
              <a:latin typeface="Franklin Gothic Book"/>
              <a:cs typeface="Franklin Gothic Book"/>
            </a:endParaRPr>
          </a:p>
          <a:p>
            <a:pPr algn="ctr"/>
            <a:endParaRPr lang="en-US" sz="3200" dirty="0">
              <a:latin typeface="Franklin Gothic Book"/>
              <a:cs typeface="Franklin Gothic Book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38152" y="852636"/>
            <a:ext cx="2706624" cy="5293757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ranklin Gothic Medium"/>
                <a:cs typeface="Franklin Gothic Medium"/>
              </a:rPr>
              <a:t>19%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of respondents with</a:t>
            </a:r>
          </a:p>
          <a:p>
            <a:pPr algn="ctr"/>
            <a:r>
              <a:rPr lang="en-US" sz="4000" b="1" dirty="0">
                <a:latin typeface="Franklin Gothic Medium"/>
                <a:cs typeface="Franklin Gothic Medium"/>
              </a:rPr>
              <a:t>1 or</a:t>
            </a:r>
          </a:p>
          <a:p>
            <a:pPr algn="ctr"/>
            <a:r>
              <a:rPr lang="en-US" sz="4000" b="1" dirty="0">
                <a:latin typeface="Franklin Gothic Medium"/>
                <a:cs typeface="Franklin Gothic Medium"/>
              </a:rPr>
              <a:t>2 mentors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obtained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judicial clerkships.</a:t>
            </a:r>
          </a:p>
          <a:p>
            <a:pPr algn="ctr"/>
            <a:endParaRPr lang="en-US" sz="3000" dirty="0">
              <a:latin typeface="Franklin Gothic Book"/>
              <a:cs typeface="Franklin Gothic Book"/>
            </a:endParaRPr>
          </a:p>
          <a:p>
            <a:pPr algn="ctr"/>
            <a:endParaRPr lang="en-US" sz="3000" dirty="0">
              <a:latin typeface="Franklin Gothic Book"/>
              <a:cs typeface="Franklin Gothic Book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26277" y="856550"/>
            <a:ext cx="2708879" cy="5601533"/>
          </a:xfrm>
          <a:prstGeom prst="rect">
            <a:avLst/>
          </a:prstGeom>
          <a:solidFill>
            <a:schemeClr val="accent5">
              <a:alpha val="0"/>
            </a:schemeClr>
          </a:solidFill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ranklin Gothic Medium"/>
                <a:cs typeface="Franklin Gothic Medium"/>
              </a:rPr>
              <a:t>20%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of respondents with </a:t>
            </a:r>
          </a:p>
          <a:p>
            <a:pPr algn="ctr"/>
            <a:r>
              <a:rPr lang="en-US" sz="4000" b="1" dirty="0">
                <a:latin typeface="Franklin Gothic Medium"/>
                <a:cs typeface="Franklin Gothic Medium"/>
              </a:rPr>
              <a:t>0 mentors but who sought them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obtained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judicial clerkships.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7391" y="856550"/>
            <a:ext cx="2708879" cy="5601533"/>
          </a:xfrm>
          <a:prstGeom prst="rect">
            <a:avLst/>
          </a:prstGeom>
          <a:solidFill>
            <a:schemeClr val="accent5">
              <a:alpha val="0"/>
            </a:schemeClr>
          </a:solidFill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ranklin Gothic Medium"/>
                <a:cs typeface="Franklin Gothic Medium"/>
              </a:rPr>
              <a:t>15%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of respondents with </a:t>
            </a:r>
          </a:p>
          <a:p>
            <a:pPr algn="ctr"/>
            <a:r>
              <a:rPr lang="en-US" sz="4000" b="1" dirty="0">
                <a:latin typeface="Franklin Gothic Medium"/>
                <a:cs typeface="Franklin Gothic Medium"/>
              </a:rPr>
              <a:t>0 mentors but who did not seek them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obtained </a:t>
            </a:r>
          </a:p>
          <a:p>
            <a:pPr algn="ctr"/>
            <a:r>
              <a:rPr lang="en-US" sz="3000" dirty="0">
                <a:latin typeface="Franklin Gothic Book"/>
                <a:cs typeface="Franklin Gothic Book"/>
              </a:rPr>
              <a:t>judicial clerkships.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95AA4-4D22-470E-8A55-1917D7288779}"/>
              </a:ext>
            </a:extLst>
          </p:cNvPr>
          <p:cNvSpPr txBox="1"/>
          <p:nvPr/>
        </p:nvSpPr>
        <p:spPr>
          <a:xfrm>
            <a:off x="7640502" y="6261912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A Portrait of Asian Americans in the Law (2017)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B9386EE-A8F0-4D58-9FD3-4723CEBC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3" grpId="0" animBg="1"/>
      <p:bldP spid="10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B21F2-4B2D-4780-8D12-D5BB87FA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23" y="136525"/>
            <a:ext cx="5285353" cy="65409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A057A-8036-48C9-998B-89F0482D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9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6BFF0-CD51-4C64-924C-114D41446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06"/>
          <a:stretch/>
        </p:blipFill>
        <p:spPr>
          <a:xfrm>
            <a:off x="1574253" y="808240"/>
            <a:ext cx="9043493" cy="26571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4FC5D-F3AB-479E-8F6D-5036F07B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55CA9-113E-4889-A46B-6FEBAA79D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63"/>
          <a:stretch/>
        </p:blipFill>
        <p:spPr>
          <a:xfrm>
            <a:off x="1574252" y="3465369"/>
            <a:ext cx="9043493" cy="26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246" y="121920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Study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9741" y="2279074"/>
            <a:ext cx="670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Descriptive and constructive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9739" y="4808873"/>
            <a:ext cx="6705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Collaborative, respectful of participants’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9740" y="3122340"/>
            <a:ext cx="6901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Confidential, anonymous, secure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9740" y="3965606"/>
            <a:ext cx="66207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High premium on candor and trust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ED1777-CC48-479A-B15F-6543D95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291" y="101657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Sample selection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7786" y="2076452"/>
            <a:ext cx="670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Minimum 5 years of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7785" y="3526388"/>
            <a:ext cx="6901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Oversampling of women and minorities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7784" y="4251357"/>
            <a:ext cx="73636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Diversity by appointing President, age, years of service, geography, feeder status, professional background, law school attended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ED1777-CC48-479A-B15F-6543D95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97DD0-7475-4E11-84DF-0FB0BF450837}"/>
              </a:ext>
            </a:extLst>
          </p:cNvPr>
          <p:cNvSpPr txBox="1"/>
          <p:nvPr/>
        </p:nvSpPr>
        <p:spPr>
          <a:xfrm>
            <a:off x="2377784" y="2801420"/>
            <a:ext cx="771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Combined random (20) and nonrandom (20) samples</a:t>
            </a:r>
          </a:p>
        </p:txBody>
      </p:sp>
    </p:spTree>
    <p:extLst>
      <p:ext uri="{BB962C8B-B14F-4D97-AF65-F5344CB8AC3E}">
        <p14:creationId xmlns:p14="http://schemas.microsoft.com/office/powerpoint/2010/main" val="19795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291" y="101657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7786" y="2076452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Survey instrument:  constructed response and selected response items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7785" y="4413158"/>
            <a:ext cx="6901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Comparability concerns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ED1777-CC48-479A-B15F-6543D95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97DD0-7475-4E11-84DF-0FB0BF450837}"/>
              </a:ext>
            </a:extLst>
          </p:cNvPr>
          <p:cNvSpPr txBox="1"/>
          <p:nvPr/>
        </p:nvSpPr>
        <p:spPr>
          <a:xfrm>
            <a:off x="2377784" y="3452555"/>
            <a:ext cx="771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Individual interview:  uniform protocol</a:t>
            </a:r>
          </a:p>
        </p:txBody>
      </p:sp>
    </p:spTree>
    <p:extLst>
      <p:ext uri="{BB962C8B-B14F-4D97-AF65-F5344CB8AC3E}">
        <p14:creationId xmlns:p14="http://schemas.microsoft.com/office/powerpoint/2010/main" val="33617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82265C-AAAC-4E4B-A9EA-075C00F59924}"/>
              </a:ext>
            </a:extLst>
          </p:cNvPr>
          <p:cNvSpPr txBox="1"/>
          <p:nvPr/>
        </p:nvSpPr>
        <p:spPr>
          <a:xfrm>
            <a:off x="1795849" y="5986849"/>
            <a:ext cx="844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 </a:t>
            </a:r>
            <a:r>
              <a:rPr lang="en-US" sz="1000" dirty="0">
                <a:hlinkClick r:id="rId2"/>
              </a:rPr>
              <a:t>https://www.fjc.gov/history/judges/search/advanced-search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35E95-049D-4861-8228-97082E81C867}"/>
              </a:ext>
            </a:extLst>
          </p:cNvPr>
          <p:cNvSpPr txBox="1"/>
          <p:nvPr/>
        </p:nvSpPr>
        <p:spPr>
          <a:xfrm>
            <a:off x="1768140" y="1775029"/>
            <a:ext cx="288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739 active judges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C7C72-CDB8-4F3B-8A9D-A96488CEBB90}"/>
              </a:ext>
            </a:extLst>
          </p:cNvPr>
          <p:cNvSpPr txBox="1"/>
          <p:nvPr/>
        </p:nvSpPr>
        <p:spPr>
          <a:xfrm>
            <a:off x="6026727" y="2407106"/>
            <a:ext cx="304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536 white (72.5%)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747F8-C43F-4E1D-9899-0B75FFBE43A8}"/>
              </a:ext>
            </a:extLst>
          </p:cNvPr>
          <p:cNvSpPr txBox="1"/>
          <p:nvPr/>
        </p:nvSpPr>
        <p:spPr>
          <a:xfrm>
            <a:off x="2234045" y="3080734"/>
            <a:ext cx="301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251 women (34.0%)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9E006-DC55-4820-A3E8-384AF5E61EEA}"/>
              </a:ext>
            </a:extLst>
          </p:cNvPr>
          <p:cNvSpPr txBox="1"/>
          <p:nvPr/>
        </p:nvSpPr>
        <p:spPr>
          <a:xfrm>
            <a:off x="6026728" y="3077103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94 African American (12.7%)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5CA2B-DC99-4CAF-A7ED-99B635048C12}"/>
              </a:ext>
            </a:extLst>
          </p:cNvPr>
          <p:cNvSpPr txBox="1"/>
          <p:nvPr/>
        </p:nvSpPr>
        <p:spPr>
          <a:xfrm>
            <a:off x="6026728" y="3747100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71 Hispanic (9.6%)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11F0D-E555-4B53-AA0E-BADDE1052C3A}"/>
              </a:ext>
            </a:extLst>
          </p:cNvPr>
          <p:cNvSpPr txBox="1"/>
          <p:nvPr/>
        </p:nvSpPr>
        <p:spPr>
          <a:xfrm>
            <a:off x="6026728" y="4417097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29 Asian American (3.9%)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CB876-0DF8-49BF-A143-247012A16CB4}"/>
              </a:ext>
            </a:extLst>
          </p:cNvPr>
          <p:cNvSpPr txBox="1"/>
          <p:nvPr/>
        </p:nvSpPr>
        <p:spPr>
          <a:xfrm>
            <a:off x="6026728" y="5087095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American Indian (0.001%)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80293-DD9C-427A-AA2B-EF4DB08B6ACD}"/>
              </a:ext>
            </a:extLst>
          </p:cNvPr>
          <p:cNvSpPr txBox="1"/>
          <p:nvPr/>
        </p:nvSpPr>
        <p:spPr>
          <a:xfrm>
            <a:off x="2234045" y="2407106"/>
            <a:ext cx="301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488 men (66.0%)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B4483-8E57-48A2-B631-DADE91F16FBD}"/>
              </a:ext>
            </a:extLst>
          </p:cNvPr>
          <p:cNvSpPr txBox="1"/>
          <p:nvPr/>
        </p:nvSpPr>
        <p:spPr>
          <a:xfrm>
            <a:off x="2476500" y="92170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Current snapshot of federal judiciary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275A810-B90B-4D7D-8F4D-C78E03F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0EC5F04-632A-4B82-A722-D0935368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B682D-D856-4941-BC42-A63FE2481AD5}"/>
              </a:ext>
            </a:extLst>
          </p:cNvPr>
          <p:cNvSpPr txBox="1"/>
          <p:nvPr/>
        </p:nvSpPr>
        <p:spPr>
          <a:xfrm>
            <a:off x="1795849" y="5986849"/>
            <a:ext cx="844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 Tony Mauro, National Law Journal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0A5E9-A5F5-4D3E-B016-41CD6EB83A79}"/>
              </a:ext>
            </a:extLst>
          </p:cNvPr>
          <p:cNvSpPr txBox="1"/>
          <p:nvPr/>
        </p:nvSpPr>
        <p:spPr>
          <a:xfrm>
            <a:off x="1768140" y="1775029"/>
            <a:ext cx="536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487 law clerks hired from 2005 to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A697A-76BE-4D8D-88F8-9A8B3237085F}"/>
              </a:ext>
            </a:extLst>
          </p:cNvPr>
          <p:cNvSpPr txBox="1"/>
          <p:nvPr/>
        </p:nvSpPr>
        <p:spPr>
          <a:xfrm>
            <a:off x="6026727" y="2407106"/>
            <a:ext cx="304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85% 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1075B-043A-4AC1-8A50-AFC34D6FA69A}"/>
              </a:ext>
            </a:extLst>
          </p:cNvPr>
          <p:cNvSpPr txBox="1"/>
          <p:nvPr/>
        </p:nvSpPr>
        <p:spPr>
          <a:xfrm>
            <a:off x="2234045" y="3080734"/>
            <a:ext cx="301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34% 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918E0-4409-4E28-9B59-52E9A46BD965}"/>
              </a:ext>
            </a:extLst>
          </p:cNvPr>
          <p:cNvSpPr txBox="1"/>
          <p:nvPr/>
        </p:nvSpPr>
        <p:spPr>
          <a:xfrm>
            <a:off x="6026728" y="3077103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4% African American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40C31-54E5-49CA-A66F-FFEBE41CB00B}"/>
              </a:ext>
            </a:extLst>
          </p:cNvPr>
          <p:cNvSpPr txBox="1"/>
          <p:nvPr/>
        </p:nvSpPr>
        <p:spPr>
          <a:xfrm>
            <a:off x="6026728" y="3747100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1.5% Hispanic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048DE-6483-4864-8029-EABF48B85611}"/>
              </a:ext>
            </a:extLst>
          </p:cNvPr>
          <p:cNvSpPr txBox="1"/>
          <p:nvPr/>
        </p:nvSpPr>
        <p:spPr>
          <a:xfrm>
            <a:off x="6026728" y="4417097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9% Asian American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DD187-444B-404B-BB63-A488A0E9DB8D}"/>
              </a:ext>
            </a:extLst>
          </p:cNvPr>
          <p:cNvSpPr txBox="1"/>
          <p:nvPr/>
        </p:nvSpPr>
        <p:spPr>
          <a:xfrm>
            <a:off x="2234045" y="2407106"/>
            <a:ext cx="301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66% 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05049-4E4D-465C-BEAF-382CC07047D0}"/>
              </a:ext>
            </a:extLst>
          </p:cNvPr>
          <p:cNvSpPr txBox="1"/>
          <p:nvPr/>
        </p:nvSpPr>
        <p:spPr>
          <a:xfrm>
            <a:off x="2476500" y="92170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Demographics of SCOTUS law clerks</a:t>
            </a:r>
          </a:p>
        </p:txBody>
      </p:sp>
    </p:spTree>
    <p:extLst>
      <p:ext uri="{BB962C8B-B14F-4D97-AF65-F5344CB8AC3E}">
        <p14:creationId xmlns:p14="http://schemas.microsoft.com/office/powerpoint/2010/main" val="33113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246" y="121920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What we don’t know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9741" y="2279074"/>
            <a:ext cx="670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Basic demographic data on federal law clerks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9740" y="4114847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Advising, mentoring, and selection practices among law schools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9740" y="2989211"/>
            <a:ext cx="690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Preference formation and self-selection among law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9740" y="5240482"/>
            <a:ext cx="66207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Recruiting and hiring practices among judges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ED1777-CC48-479A-B15F-6543D95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5D2DA-6EF6-4C2B-AB25-56F2C38B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26" y="204951"/>
            <a:ext cx="5524748" cy="6448097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2218EF2-5BD6-4A35-A03F-BE8A78C5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09A6E-2DD4-47D4-967F-7C16609A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6DCA9-6CB9-4D4F-A2FA-97319FCE16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83773" y="841664"/>
          <a:ext cx="8624455" cy="51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F98D91-506B-434B-9D03-7FA7A95221D0}"/>
              </a:ext>
            </a:extLst>
          </p:cNvPr>
          <p:cNvSpPr txBox="1"/>
          <p:nvPr/>
        </p:nvSpPr>
        <p:spPr>
          <a:xfrm>
            <a:off x="7124542" y="6079351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National Association for Law Placement </a:t>
            </a:r>
          </a:p>
        </p:txBody>
      </p:sp>
    </p:spTree>
    <p:extLst>
      <p:ext uri="{BB962C8B-B14F-4D97-AF65-F5344CB8AC3E}">
        <p14:creationId xmlns:p14="http://schemas.microsoft.com/office/powerpoint/2010/main" val="52274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C9A6B-A1CB-43FA-A5A5-86D8E5B7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E6E35C-9E25-4D6E-B67B-3C2D0161FD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59918" y="947351"/>
          <a:ext cx="8272165" cy="496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D7DD62-0654-4989-8140-CDF74545FD06}"/>
              </a:ext>
            </a:extLst>
          </p:cNvPr>
          <p:cNvSpPr txBox="1"/>
          <p:nvPr/>
        </p:nvSpPr>
        <p:spPr>
          <a:xfrm>
            <a:off x="6534051" y="5917569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ABA; USNWR</a:t>
            </a:r>
          </a:p>
        </p:txBody>
      </p:sp>
    </p:spTree>
    <p:extLst>
      <p:ext uri="{BB962C8B-B14F-4D97-AF65-F5344CB8AC3E}">
        <p14:creationId xmlns:p14="http://schemas.microsoft.com/office/powerpoint/2010/main" val="14007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5" r="24510" b="26115"/>
          <a:stretch/>
        </p:blipFill>
        <p:spPr>
          <a:xfrm>
            <a:off x="901480" y="1218824"/>
            <a:ext cx="10389040" cy="4420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16F2D-63FC-4822-8223-D5630BE5DD54}"/>
              </a:ext>
            </a:extLst>
          </p:cNvPr>
          <p:cNvSpPr txBox="1"/>
          <p:nvPr/>
        </p:nvSpPr>
        <p:spPr>
          <a:xfrm>
            <a:off x="7472637" y="5720762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A Portrait of Asian Americans in the Law (2017)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67A54F7-BC9D-4621-9791-5E3D691C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59" y="6356349"/>
            <a:ext cx="2743200" cy="365125"/>
          </a:xfrm>
        </p:spPr>
        <p:txBody>
          <a:bodyPr/>
          <a:lstStyle/>
          <a:p>
            <a:fld id="{A5BA0A66-E108-2840-9671-34B46660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56230-B75B-4FF5-9FC5-5EA229FCE99B}"/>
              </a:ext>
            </a:extLst>
          </p:cNvPr>
          <p:cNvSpPr txBox="1"/>
          <p:nvPr/>
        </p:nvSpPr>
        <p:spPr>
          <a:xfrm>
            <a:off x="1569026" y="3491344"/>
            <a:ext cx="38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badi Extra Light" panose="020B0604020202020204" pitchFamily="34" charset="0"/>
                <a:ea typeface="Yu Gothic UI Semilight" panose="020B0400000000000000" pitchFamily="34" charset="-128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6071E-2CC8-4AA5-9D63-A067A481B57E}"/>
              </a:ext>
            </a:extLst>
          </p:cNvPr>
          <p:cNvSpPr txBox="1"/>
          <p:nvPr/>
        </p:nvSpPr>
        <p:spPr>
          <a:xfrm>
            <a:off x="1569026" y="4306247"/>
            <a:ext cx="38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badi Extra Light" panose="020B0604020202020204" pitchFamily="34" charset="0"/>
                <a:ea typeface="Yu Gothic UI Semilight" panose="020B04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173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267F-2E76-43D0-BB8C-C10E02F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79E-74CA-4E01-8430-07B30CFDA84A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B2C277-A3A5-43B5-AF1B-BC8AE5A44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01949"/>
              </p:ext>
            </p:extLst>
          </p:nvPr>
        </p:nvGraphicFramePr>
        <p:xfrm>
          <a:off x="1756352" y="825211"/>
          <a:ext cx="8679295" cy="520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939E1F-7A49-44AB-8BAB-1911D0BED26A}"/>
              </a:ext>
            </a:extLst>
          </p:cNvPr>
          <p:cNvSpPr txBox="1"/>
          <p:nvPr/>
        </p:nvSpPr>
        <p:spPr>
          <a:xfrm>
            <a:off x="6534051" y="5917569"/>
            <a:ext cx="3817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 ABA; USNWR</a:t>
            </a:r>
          </a:p>
        </p:txBody>
      </p:sp>
    </p:spTree>
    <p:extLst>
      <p:ext uri="{BB962C8B-B14F-4D97-AF65-F5344CB8AC3E}">
        <p14:creationId xmlns:p14="http://schemas.microsoft.com/office/powerpoint/2010/main" val="414737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423</Words>
  <Application>Microsoft Office PowerPoint</Application>
  <PresentationFormat>Widescreen</PresentationFormat>
  <Paragraphs>107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Goodwin</dc:creator>
  <cp:lastModifiedBy>Liu, Goodwin</cp:lastModifiedBy>
  <cp:revision>29</cp:revision>
  <dcterms:created xsi:type="dcterms:W3CDTF">2019-05-12T22:42:20Z</dcterms:created>
  <dcterms:modified xsi:type="dcterms:W3CDTF">2019-10-17T02:41:42Z</dcterms:modified>
</cp:coreProperties>
</file>