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16"/>
  </p:notesMasterIdLst>
  <p:handoutMasterIdLst>
    <p:handoutMasterId r:id="rId17"/>
  </p:handoutMasterIdLst>
  <p:sldIdLst>
    <p:sldId id="277" r:id="rId2"/>
    <p:sldId id="373" r:id="rId3"/>
    <p:sldId id="417" r:id="rId4"/>
    <p:sldId id="358" r:id="rId5"/>
    <p:sldId id="357" r:id="rId6"/>
    <p:sldId id="405" r:id="rId7"/>
    <p:sldId id="404" r:id="rId8"/>
    <p:sldId id="428" r:id="rId9"/>
    <p:sldId id="430" r:id="rId10"/>
    <p:sldId id="429" r:id="rId11"/>
    <p:sldId id="431" r:id="rId12"/>
    <p:sldId id="432" r:id="rId13"/>
    <p:sldId id="427" r:id="rId14"/>
    <p:sldId id="355" r:id="rId15"/>
  </p:sldIdLst>
  <p:sldSz cx="9144000" cy="5143500" type="screen16x9"/>
  <p:notesSz cx="9296400" cy="6858000"/>
  <p:defaultTextStyle>
    <a:defPPr>
      <a:defRPr lang="en-US"/>
    </a:defPPr>
    <a:lvl1pPr marL="0" algn="l" defTabSz="816282" rtl="0" eaLnBrk="1" latinLnBrk="0" hangingPunct="1">
      <a:defRPr sz="1600" kern="1200">
        <a:solidFill>
          <a:schemeClr val="tx1"/>
        </a:solidFill>
        <a:latin typeface="+mn-lt"/>
        <a:ea typeface="+mn-ea"/>
        <a:cs typeface="+mn-cs"/>
      </a:defRPr>
    </a:lvl1pPr>
    <a:lvl2pPr marL="408141" algn="l" defTabSz="816282" rtl="0" eaLnBrk="1" latinLnBrk="0" hangingPunct="1">
      <a:defRPr sz="1600" kern="1200">
        <a:solidFill>
          <a:schemeClr val="tx1"/>
        </a:solidFill>
        <a:latin typeface="+mn-lt"/>
        <a:ea typeface="+mn-ea"/>
        <a:cs typeface="+mn-cs"/>
      </a:defRPr>
    </a:lvl2pPr>
    <a:lvl3pPr marL="816282" algn="l" defTabSz="816282" rtl="0" eaLnBrk="1" latinLnBrk="0" hangingPunct="1">
      <a:defRPr sz="1600" kern="1200">
        <a:solidFill>
          <a:schemeClr val="tx1"/>
        </a:solidFill>
        <a:latin typeface="+mn-lt"/>
        <a:ea typeface="+mn-ea"/>
        <a:cs typeface="+mn-cs"/>
      </a:defRPr>
    </a:lvl3pPr>
    <a:lvl4pPr marL="1224423" algn="l" defTabSz="816282" rtl="0" eaLnBrk="1" latinLnBrk="0" hangingPunct="1">
      <a:defRPr sz="1600" kern="1200">
        <a:solidFill>
          <a:schemeClr val="tx1"/>
        </a:solidFill>
        <a:latin typeface="+mn-lt"/>
        <a:ea typeface="+mn-ea"/>
        <a:cs typeface="+mn-cs"/>
      </a:defRPr>
    </a:lvl4pPr>
    <a:lvl5pPr marL="1632564" algn="l" defTabSz="816282" rtl="0" eaLnBrk="1" latinLnBrk="0" hangingPunct="1">
      <a:defRPr sz="1600" kern="1200">
        <a:solidFill>
          <a:schemeClr val="tx1"/>
        </a:solidFill>
        <a:latin typeface="+mn-lt"/>
        <a:ea typeface="+mn-ea"/>
        <a:cs typeface="+mn-cs"/>
      </a:defRPr>
    </a:lvl5pPr>
    <a:lvl6pPr marL="2040705" algn="l" defTabSz="816282" rtl="0" eaLnBrk="1" latinLnBrk="0" hangingPunct="1">
      <a:defRPr sz="1600" kern="1200">
        <a:solidFill>
          <a:schemeClr val="tx1"/>
        </a:solidFill>
        <a:latin typeface="+mn-lt"/>
        <a:ea typeface="+mn-ea"/>
        <a:cs typeface="+mn-cs"/>
      </a:defRPr>
    </a:lvl6pPr>
    <a:lvl7pPr marL="2448846" algn="l" defTabSz="816282" rtl="0" eaLnBrk="1" latinLnBrk="0" hangingPunct="1">
      <a:defRPr sz="1600" kern="1200">
        <a:solidFill>
          <a:schemeClr val="tx1"/>
        </a:solidFill>
        <a:latin typeface="+mn-lt"/>
        <a:ea typeface="+mn-ea"/>
        <a:cs typeface="+mn-cs"/>
      </a:defRPr>
    </a:lvl7pPr>
    <a:lvl8pPr marL="2856988" algn="l" defTabSz="816282" rtl="0" eaLnBrk="1" latinLnBrk="0" hangingPunct="1">
      <a:defRPr sz="1600" kern="1200">
        <a:solidFill>
          <a:schemeClr val="tx1"/>
        </a:solidFill>
        <a:latin typeface="+mn-lt"/>
        <a:ea typeface="+mn-ea"/>
        <a:cs typeface="+mn-cs"/>
      </a:defRPr>
    </a:lvl8pPr>
    <a:lvl9pPr marL="3265129" algn="l" defTabSz="816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6">
          <p15:clr>
            <a:srgbClr val="A4A3A4"/>
          </p15:clr>
        </p15:guide>
        <p15:guide id="2" pos="2393">
          <p15:clr>
            <a:srgbClr val="A4A3A4"/>
          </p15:clr>
        </p15:guide>
        <p15:guide id="3" pos="2784">
          <p15:clr>
            <a:srgbClr val="A4A3A4"/>
          </p15:clr>
        </p15:guide>
        <p15:guide id="4" pos="240">
          <p15:clr>
            <a:srgbClr val="A4A3A4"/>
          </p15:clr>
        </p15:guide>
      </p15:sldGuideLst>
    </p:ext>
    <p:ext uri="{2D200454-40CA-4A62-9FC3-DE9A4176ACB9}">
      <p15:notesGuideLst xmlns:p15="http://schemas.microsoft.com/office/powerpoint/2012/main">
        <p15:guide id="1" orient="horz" pos="2160">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Z" initials="JZ" lastIdx="8" clrIdx="0">
    <p:extLst/>
  </p:cmAuthor>
  <p:cmAuthor id="2" name="Ramsey, Gabriel" initials="RG"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2235"/>
    <a:srgbClr val="9D968D"/>
    <a:srgbClr val="0072CE"/>
    <a:srgbClr val="6CACE4"/>
    <a:srgbClr val="753BBD"/>
    <a:srgbClr val="0033A0"/>
    <a:srgbClr val="007681"/>
    <a:srgbClr val="5CB8B2"/>
    <a:srgbClr val="279989"/>
    <a:srgbClr val="115E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3246" autoAdjust="0"/>
  </p:normalViewPr>
  <p:slideViewPr>
    <p:cSldViewPr>
      <p:cViewPr>
        <p:scale>
          <a:sx n="120" d="100"/>
          <a:sy n="120" d="100"/>
        </p:scale>
        <p:origin x="-534" y="-336"/>
      </p:cViewPr>
      <p:guideLst>
        <p:guide orient="horz" pos="996"/>
        <p:guide pos="2393"/>
        <p:guide pos="2784"/>
        <p:guide pos="240"/>
      </p:guideLst>
    </p:cSldViewPr>
  </p:slideViewPr>
  <p:notesTextViewPr>
    <p:cViewPr>
      <p:scale>
        <a:sx n="100" d="100"/>
        <a:sy n="100" d="100"/>
      </p:scale>
      <p:origin x="0" y="0"/>
    </p:cViewPr>
  </p:notesTextViewPr>
  <p:sorterViewPr>
    <p:cViewPr>
      <p:scale>
        <a:sx n="100" d="100"/>
        <a:sy n="100" d="100"/>
      </p:scale>
      <p:origin x="0" y="3798"/>
    </p:cViewPr>
  </p:sorterViewPr>
  <p:notesViewPr>
    <p:cSldViewPr>
      <p:cViewPr varScale="1">
        <p:scale>
          <a:sx n="114" d="100"/>
          <a:sy n="114" d="100"/>
        </p:scale>
        <p:origin x="-930" y="-96"/>
      </p:cViewPr>
      <p:guideLst>
        <p:guide orient="horz" pos="2160"/>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28580" cy="342550"/>
          </a:xfrm>
          <a:prstGeom prst="rect">
            <a:avLst/>
          </a:prstGeom>
        </p:spPr>
        <p:txBody>
          <a:bodyPr vert="horz" lIns="90407" tIns="45203" rIns="90407" bIns="45203" rtlCol="0"/>
          <a:lstStyle>
            <a:lvl1pPr algn="l">
              <a:defRPr sz="1200"/>
            </a:lvl1pPr>
          </a:lstStyle>
          <a:p>
            <a:endParaRPr lang="en-US"/>
          </a:p>
        </p:txBody>
      </p:sp>
      <p:sp>
        <p:nvSpPr>
          <p:cNvPr id="3" name="Date Placeholder 2"/>
          <p:cNvSpPr>
            <a:spLocks noGrp="1"/>
          </p:cNvSpPr>
          <p:nvPr>
            <p:ph type="dt" sz="quarter" idx="1"/>
          </p:nvPr>
        </p:nvSpPr>
        <p:spPr>
          <a:xfrm>
            <a:off x="5265722" y="1"/>
            <a:ext cx="4028580" cy="342550"/>
          </a:xfrm>
          <a:prstGeom prst="rect">
            <a:avLst/>
          </a:prstGeom>
        </p:spPr>
        <p:txBody>
          <a:bodyPr vert="horz" lIns="90407" tIns="45203" rIns="90407" bIns="45203" rtlCol="0"/>
          <a:lstStyle>
            <a:lvl1pPr algn="r">
              <a:defRPr sz="1200"/>
            </a:lvl1pPr>
          </a:lstStyle>
          <a:p>
            <a:fld id="{877B18DC-9DD0-4F8B-A525-972CA7E80223}" type="datetimeFigureOut">
              <a:rPr lang="en-US" smtClean="0"/>
              <a:t>12/1/2018</a:t>
            </a:fld>
            <a:endParaRPr lang="en-US"/>
          </a:p>
        </p:txBody>
      </p:sp>
      <p:sp>
        <p:nvSpPr>
          <p:cNvPr id="4" name="Footer Placeholder 3"/>
          <p:cNvSpPr>
            <a:spLocks noGrp="1"/>
          </p:cNvSpPr>
          <p:nvPr>
            <p:ph type="ftr" sz="quarter" idx="2"/>
          </p:nvPr>
        </p:nvSpPr>
        <p:spPr>
          <a:xfrm>
            <a:off x="2" y="6514282"/>
            <a:ext cx="4028580" cy="342550"/>
          </a:xfrm>
          <a:prstGeom prst="rect">
            <a:avLst/>
          </a:prstGeom>
        </p:spPr>
        <p:txBody>
          <a:bodyPr vert="horz" lIns="90407" tIns="45203" rIns="90407" bIns="45203" rtlCol="0" anchor="b"/>
          <a:lstStyle>
            <a:lvl1pPr algn="l">
              <a:defRPr sz="1200"/>
            </a:lvl1pPr>
          </a:lstStyle>
          <a:p>
            <a:endParaRPr lang="en-US"/>
          </a:p>
        </p:txBody>
      </p:sp>
      <p:sp>
        <p:nvSpPr>
          <p:cNvPr id="5" name="Slide Number Placeholder 4"/>
          <p:cNvSpPr>
            <a:spLocks noGrp="1"/>
          </p:cNvSpPr>
          <p:nvPr>
            <p:ph type="sldNum" sz="quarter" idx="3"/>
          </p:nvPr>
        </p:nvSpPr>
        <p:spPr>
          <a:xfrm>
            <a:off x="5265722" y="6514282"/>
            <a:ext cx="4028580" cy="342550"/>
          </a:xfrm>
          <a:prstGeom prst="rect">
            <a:avLst/>
          </a:prstGeom>
        </p:spPr>
        <p:txBody>
          <a:bodyPr vert="horz" lIns="90407" tIns="45203" rIns="90407" bIns="45203" rtlCol="0" anchor="b"/>
          <a:lstStyle>
            <a:lvl1pPr algn="r">
              <a:defRPr sz="1200"/>
            </a:lvl1pPr>
          </a:lstStyle>
          <a:p>
            <a:fld id="{3DEE142C-AFB0-4E1C-BBEE-F3FCC026180B}" type="slidenum">
              <a:rPr lang="en-US" smtClean="0"/>
              <a:t>‹#›</a:t>
            </a:fld>
            <a:endParaRPr lang="en-US"/>
          </a:p>
        </p:txBody>
      </p:sp>
    </p:spTree>
    <p:extLst>
      <p:ext uri="{BB962C8B-B14F-4D97-AF65-F5344CB8AC3E}">
        <p14:creationId xmlns:p14="http://schemas.microsoft.com/office/powerpoint/2010/main" val="2244313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8440" cy="342900"/>
          </a:xfrm>
          <a:prstGeom prst="rect">
            <a:avLst/>
          </a:prstGeom>
        </p:spPr>
        <p:txBody>
          <a:bodyPr vert="horz" lIns="92305" tIns="46153" rIns="92305" bIns="46153" rtlCol="0"/>
          <a:lstStyle>
            <a:lvl1pPr algn="l">
              <a:defRPr sz="1200"/>
            </a:lvl1pPr>
          </a:lstStyle>
          <a:p>
            <a:endParaRPr lang="en-US"/>
          </a:p>
        </p:txBody>
      </p:sp>
      <p:sp>
        <p:nvSpPr>
          <p:cNvPr id="3" name="Date Placeholder 2"/>
          <p:cNvSpPr>
            <a:spLocks noGrp="1"/>
          </p:cNvSpPr>
          <p:nvPr>
            <p:ph type="dt" idx="1"/>
          </p:nvPr>
        </p:nvSpPr>
        <p:spPr>
          <a:xfrm>
            <a:off x="5265811" y="0"/>
            <a:ext cx="4028440" cy="342900"/>
          </a:xfrm>
          <a:prstGeom prst="rect">
            <a:avLst/>
          </a:prstGeom>
        </p:spPr>
        <p:txBody>
          <a:bodyPr vert="horz" lIns="92305" tIns="46153" rIns="92305" bIns="46153" rtlCol="0"/>
          <a:lstStyle>
            <a:lvl1pPr algn="r">
              <a:defRPr sz="1200"/>
            </a:lvl1pPr>
          </a:lstStyle>
          <a:p>
            <a:fld id="{27BA073D-6F7D-47F0-82EA-C292E972AFB5}" type="datetimeFigureOut">
              <a:rPr lang="en-US" smtClean="0"/>
              <a:t>12/1/2018</a:t>
            </a:fld>
            <a:endParaRPr lang="en-US"/>
          </a:p>
        </p:txBody>
      </p:sp>
      <p:sp>
        <p:nvSpPr>
          <p:cNvPr id="4" name="Slide Image Placeholder 3"/>
          <p:cNvSpPr>
            <a:spLocks noGrp="1" noRot="1" noChangeAspect="1"/>
          </p:cNvSpPr>
          <p:nvPr>
            <p:ph type="sldImg" idx="2"/>
          </p:nvPr>
        </p:nvSpPr>
        <p:spPr>
          <a:xfrm>
            <a:off x="2362200" y="514350"/>
            <a:ext cx="4572000" cy="2571750"/>
          </a:xfrm>
          <a:prstGeom prst="rect">
            <a:avLst/>
          </a:prstGeom>
          <a:noFill/>
          <a:ln w="12700">
            <a:solidFill>
              <a:prstClr val="black"/>
            </a:solidFill>
          </a:ln>
        </p:spPr>
        <p:txBody>
          <a:bodyPr vert="horz" lIns="92305" tIns="46153" rIns="92305" bIns="46153" rtlCol="0" anchor="ctr"/>
          <a:lstStyle/>
          <a:p>
            <a:endParaRPr lang="en-US"/>
          </a:p>
        </p:txBody>
      </p:sp>
      <p:sp>
        <p:nvSpPr>
          <p:cNvPr id="5" name="Notes Placeholder 4"/>
          <p:cNvSpPr>
            <a:spLocks noGrp="1"/>
          </p:cNvSpPr>
          <p:nvPr>
            <p:ph type="body" sz="quarter" idx="3"/>
          </p:nvPr>
        </p:nvSpPr>
        <p:spPr>
          <a:xfrm>
            <a:off x="929640" y="3257550"/>
            <a:ext cx="7437120" cy="3086100"/>
          </a:xfrm>
          <a:prstGeom prst="rect">
            <a:avLst/>
          </a:prstGeom>
        </p:spPr>
        <p:txBody>
          <a:bodyPr vert="horz" lIns="92305" tIns="46153" rIns="92305" bIns="461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513910"/>
            <a:ext cx="4028440" cy="342900"/>
          </a:xfrm>
          <a:prstGeom prst="rect">
            <a:avLst/>
          </a:prstGeom>
        </p:spPr>
        <p:txBody>
          <a:bodyPr vert="horz" lIns="92305" tIns="46153" rIns="92305" bIns="46153" rtlCol="0" anchor="b"/>
          <a:lstStyle>
            <a:lvl1pPr algn="l">
              <a:defRPr sz="1200"/>
            </a:lvl1pPr>
          </a:lstStyle>
          <a:p>
            <a:endParaRPr lang="en-US"/>
          </a:p>
        </p:txBody>
      </p:sp>
      <p:sp>
        <p:nvSpPr>
          <p:cNvPr id="7" name="Slide Number Placeholder 6"/>
          <p:cNvSpPr>
            <a:spLocks noGrp="1"/>
          </p:cNvSpPr>
          <p:nvPr>
            <p:ph type="sldNum" sz="quarter" idx="5"/>
          </p:nvPr>
        </p:nvSpPr>
        <p:spPr>
          <a:xfrm>
            <a:off x="5265811" y="6513910"/>
            <a:ext cx="4028440" cy="342900"/>
          </a:xfrm>
          <a:prstGeom prst="rect">
            <a:avLst/>
          </a:prstGeom>
        </p:spPr>
        <p:txBody>
          <a:bodyPr vert="horz" lIns="92305" tIns="46153" rIns="92305" bIns="46153" rtlCol="0" anchor="b"/>
          <a:lstStyle>
            <a:lvl1pPr algn="r">
              <a:defRPr sz="1200"/>
            </a:lvl1pPr>
          </a:lstStyle>
          <a:p>
            <a:fld id="{D9673592-3524-4F92-82BB-EB8824DE3682}" type="slidenum">
              <a:rPr lang="en-US" smtClean="0"/>
              <a:t>‹#›</a:t>
            </a:fld>
            <a:endParaRPr lang="en-US"/>
          </a:p>
        </p:txBody>
      </p:sp>
    </p:spTree>
    <p:extLst>
      <p:ext uri="{BB962C8B-B14F-4D97-AF65-F5344CB8AC3E}">
        <p14:creationId xmlns:p14="http://schemas.microsoft.com/office/powerpoint/2010/main" val="3248643764"/>
      </p:ext>
    </p:extLst>
  </p:cSld>
  <p:clrMap bg1="lt1" tx1="dk1" bg2="lt2" tx2="dk2" accent1="accent1" accent2="accent2" accent3="accent3" accent4="accent4" accent5="accent5" accent6="accent6" hlink="hlink" folHlink="folHlink"/>
  <p:notesStyle>
    <a:lvl1pPr marL="0" algn="l" defTabSz="732617" rtl="0" eaLnBrk="1" latinLnBrk="0" hangingPunct="1">
      <a:defRPr sz="1000" kern="1200">
        <a:solidFill>
          <a:schemeClr val="tx1"/>
        </a:solidFill>
        <a:latin typeface="+mn-lt"/>
        <a:ea typeface="+mn-ea"/>
        <a:cs typeface="+mn-cs"/>
      </a:defRPr>
    </a:lvl1pPr>
    <a:lvl2pPr marL="366309" algn="l" defTabSz="732617" rtl="0" eaLnBrk="1" latinLnBrk="0" hangingPunct="1">
      <a:defRPr sz="1000" kern="1200">
        <a:solidFill>
          <a:schemeClr val="tx1"/>
        </a:solidFill>
        <a:latin typeface="+mn-lt"/>
        <a:ea typeface="+mn-ea"/>
        <a:cs typeface="+mn-cs"/>
      </a:defRPr>
    </a:lvl2pPr>
    <a:lvl3pPr marL="732617" algn="l" defTabSz="732617" rtl="0" eaLnBrk="1" latinLnBrk="0" hangingPunct="1">
      <a:defRPr sz="1000" kern="1200">
        <a:solidFill>
          <a:schemeClr val="tx1"/>
        </a:solidFill>
        <a:latin typeface="+mn-lt"/>
        <a:ea typeface="+mn-ea"/>
        <a:cs typeface="+mn-cs"/>
      </a:defRPr>
    </a:lvl3pPr>
    <a:lvl4pPr marL="1098926" algn="l" defTabSz="732617" rtl="0" eaLnBrk="1" latinLnBrk="0" hangingPunct="1">
      <a:defRPr sz="1000" kern="1200">
        <a:solidFill>
          <a:schemeClr val="tx1"/>
        </a:solidFill>
        <a:latin typeface="+mn-lt"/>
        <a:ea typeface="+mn-ea"/>
        <a:cs typeface="+mn-cs"/>
      </a:defRPr>
    </a:lvl4pPr>
    <a:lvl5pPr marL="1465235" algn="l" defTabSz="732617" rtl="0" eaLnBrk="1" latinLnBrk="0" hangingPunct="1">
      <a:defRPr sz="1000" kern="1200">
        <a:solidFill>
          <a:schemeClr val="tx1"/>
        </a:solidFill>
        <a:latin typeface="+mn-lt"/>
        <a:ea typeface="+mn-ea"/>
        <a:cs typeface="+mn-cs"/>
      </a:defRPr>
    </a:lvl5pPr>
    <a:lvl6pPr marL="1831543" algn="l" defTabSz="732617" rtl="0" eaLnBrk="1" latinLnBrk="0" hangingPunct="1">
      <a:defRPr sz="1000" kern="1200">
        <a:solidFill>
          <a:schemeClr val="tx1"/>
        </a:solidFill>
        <a:latin typeface="+mn-lt"/>
        <a:ea typeface="+mn-ea"/>
        <a:cs typeface="+mn-cs"/>
      </a:defRPr>
    </a:lvl6pPr>
    <a:lvl7pPr marL="2197852" algn="l" defTabSz="732617" rtl="0" eaLnBrk="1" latinLnBrk="0" hangingPunct="1">
      <a:defRPr sz="1000" kern="1200">
        <a:solidFill>
          <a:schemeClr val="tx1"/>
        </a:solidFill>
        <a:latin typeface="+mn-lt"/>
        <a:ea typeface="+mn-ea"/>
        <a:cs typeface="+mn-cs"/>
      </a:defRPr>
    </a:lvl7pPr>
    <a:lvl8pPr marL="2564160" algn="l" defTabSz="732617" rtl="0" eaLnBrk="1" latinLnBrk="0" hangingPunct="1">
      <a:defRPr sz="1000" kern="1200">
        <a:solidFill>
          <a:schemeClr val="tx1"/>
        </a:solidFill>
        <a:latin typeface="+mn-lt"/>
        <a:ea typeface="+mn-ea"/>
        <a:cs typeface="+mn-cs"/>
      </a:defRPr>
    </a:lvl8pPr>
    <a:lvl9pPr marL="2930469" algn="l" defTabSz="73261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1</a:t>
            </a:fld>
            <a:endParaRPr lang="en-US"/>
          </a:p>
        </p:txBody>
      </p:sp>
    </p:spTree>
    <p:extLst>
      <p:ext uri="{BB962C8B-B14F-4D97-AF65-F5344CB8AC3E}">
        <p14:creationId xmlns:p14="http://schemas.microsoft.com/office/powerpoint/2010/main" val="86411287"/>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10</a:t>
            </a:fld>
            <a:endParaRPr lang="en-US"/>
          </a:p>
        </p:txBody>
      </p:sp>
    </p:spTree>
    <p:extLst>
      <p:ext uri="{BB962C8B-B14F-4D97-AF65-F5344CB8AC3E}">
        <p14:creationId xmlns:p14="http://schemas.microsoft.com/office/powerpoint/2010/main" val="445815021"/>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11</a:t>
            </a:fld>
            <a:endParaRPr lang="en-US"/>
          </a:p>
        </p:txBody>
      </p:sp>
    </p:spTree>
    <p:extLst>
      <p:ext uri="{BB962C8B-B14F-4D97-AF65-F5344CB8AC3E}">
        <p14:creationId xmlns:p14="http://schemas.microsoft.com/office/powerpoint/2010/main" val="445815021"/>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12</a:t>
            </a:fld>
            <a:endParaRPr lang="en-US"/>
          </a:p>
        </p:txBody>
      </p:sp>
    </p:spTree>
    <p:extLst>
      <p:ext uri="{BB962C8B-B14F-4D97-AF65-F5344CB8AC3E}">
        <p14:creationId xmlns:p14="http://schemas.microsoft.com/office/powerpoint/2010/main" val="445815021"/>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13</a:t>
            </a:fld>
            <a:endParaRPr lang="en-US"/>
          </a:p>
        </p:txBody>
      </p:sp>
    </p:spTree>
    <p:extLst>
      <p:ext uri="{BB962C8B-B14F-4D97-AF65-F5344CB8AC3E}">
        <p14:creationId xmlns:p14="http://schemas.microsoft.com/office/powerpoint/2010/main" val="445815021"/>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14</a:t>
            </a:fld>
            <a:endParaRPr lang="en-US"/>
          </a:p>
        </p:txBody>
      </p:sp>
    </p:spTree>
    <p:extLst>
      <p:ext uri="{BB962C8B-B14F-4D97-AF65-F5344CB8AC3E}">
        <p14:creationId xmlns:p14="http://schemas.microsoft.com/office/powerpoint/2010/main" val="245209044"/>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73592-3524-4F92-82BB-EB8824DE3682}" type="slidenum">
              <a:rPr lang="en-US" smtClean="0"/>
              <a:t>2</a:t>
            </a:fld>
            <a:endParaRPr lang="en-US"/>
          </a:p>
        </p:txBody>
      </p:sp>
    </p:spTree>
    <p:extLst>
      <p:ext uri="{BB962C8B-B14F-4D97-AF65-F5344CB8AC3E}">
        <p14:creationId xmlns:p14="http://schemas.microsoft.com/office/powerpoint/2010/main" val="445815021"/>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73592-3524-4F92-82BB-EB8824DE3682}" type="slidenum">
              <a:rPr lang="en-US" smtClean="0"/>
              <a:t>3</a:t>
            </a:fld>
            <a:endParaRPr lang="en-US"/>
          </a:p>
        </p:txBody>
      </p:sp>
    </p:spTree>
    <p:extLst>
      <p:ext uri="{BB962C8B-B14F-4D97-AF65-F5344CB8AC3E}">
        <p14:creationId xmlns:p14="http://schemas.microsoft.com/office/powerpoint/2010/main" val="445815021"/>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73592-3524-4F92-82BB-EB8824DE3682}" type="slidenum">
              <a:rPr lang="en-US" smtClean="0"/>
              <a:t>4</a:t>
            </a:fld>
            <a:endParaRPr lang="en-US"/>
          </a:p>
        </p:txBody>
      </p:sp>
    </p:spTree>
    <p:extLst>
      <p:ext uri="{BB962C8B-B14F-4D97-AF65-F5344CB8AC3E}">
        <p14:creationId xmlns:p14="http://schemas.microsoft.com/office/powerpoint/2010/main" val="445815021"/>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5</a:t>
            </a:fld>
            <a:endParaRPr lang="en-US"/>
          </a:p>
        </p:txBody>
      </p:sp>
    </p:spTree>
    <p:extLst>
      <p:ext uri="{BB962C8B-B14F-4D97-AF65-F5344CB8AC3E}">
        <p14:creationId xmlns:p14="http://schemas.microsoft.com/office/powerpoint/2010/main" val="445815021"/>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6</a:t>
            </a:fld>
            <a:endParaRPr lang="en-US"/>
          </a:p>
        </p:txBody>
      </p:sp>
    </p:spTree>
    <p:extLst>
      <p:ext uri="{BB962C8B-B14F-4D97-AF65-F5344CB8AC3E}">
        <p14:creationId xmlns:p14="http://schemas.microsoft.com/office/powerpoint/2010/main" val="445815021"/>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7</a:t>
            </a:fld>
            <a:endParaRPr lang="en-US"/>
          </a:p>
        </p:txBody>
      </p:sp>
    </p:spTree>
    <p:extLst>
      <p:ext uri="{BB962C8B-B14F-4D97-AF65-F5344CB8AC3E}">
        <p14:creationId xmlns:p14="http://schemas.microsoft.com/office/powerpoint/2010/main" val="445815021"/>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8</a:t>
            </a:fld>
            <a:endParaRPr lang="en-US"/>
          </a:p>
        </p:txBody>
      </p:sp>
    </p:spTree>
    <p:extLst>
      <p:ext uri="{BB962C8B-B14F-4D97-AF65-F5344CB8AC3E}">
        <p14:creationId xmlns:p14="http://schemas.microsoft.com/office/powerpoint/2010/main" val="445815021"/>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9</a:t>
            </a:fld>
            <a:endParaRPr lang="en-US"/>
          </a:p>
        </p:txBody>
      </p:sp>
    </p:spTree>
    <p:extLst>
      <p:ext uri="{BB962C8B-B14F-4D97-AF65-F5344CB8AC3E}">
        <p14:creationId xmlns:p14="http://schemas.microsoft.com/office/powerpoint/2010/main" val="44581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s://www.google.com/url?sa=i&amp;rct=j&amp;q=&amp;esrc=s&amp;source=images&amp;cd=&amp;cad=rja&amp;uact=8&amp;ved=0ahUKEwil2NCmuZ_UAhVFw4MKHUpsBsQQjRwIBw&amp;url=https://modernhiker.com/hike/hiking-mount-lee-to-the-hollywood-sign&amp;psig=AFQjCNEria8OnIdMEymjdtEIzU6zEhNfgw&amp;ust=1496502744560679" TargetMode="External"/><Relationship Id="rId9" Type="http://schemas.openxmlformats.org/officeDocument/2006/relationships/image" Target="../media/image8.jpe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37778-0951-4F47-9FCB-F8AA33FC52DF}" type="slidenum">
              <a:rPr lang="en-US" smtClean="0"/>
              <a:t>‹#›</a:t>
            </a:fld>
            <a:endParaRPr lang="en-US"/>
          </a:p>
        </p:txBody>
      </p:sp>
    </p:spTree>
    <p:extLst>
      <p:ext uri="{BB962C8B-B14F-4D97-AF65-F5344CB8AC3E}">
        <p14:creationId xmlns:p14="http://schemas.microsoft.com/office/powerpoint/2010/main" val="292666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37778-0951-4F47-9FCB-F8AA33FC52DF}" type="slidenum">
              <a:rPr lang="en-US" smtClean="0"/>
              <a:t>‹#›</a:t>
            </a:fld>
            <a:endParaRPr lang="en-US"/>
          </a:p>
        </p:txBody>
      </p:sp>
    </p:spTree>
    <p:extLst>
      <p:ext uri="{BB962C8B-B14F-4D97-AF65-F5344CB8AC3E}">
        <p14:creationId xmlns:p14="http://schemas.microsoft.com/office/powerpoint/2010/main" val="312130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37778-0951-4F47-9FCB-F8AA33FC52DF}" type="slidenum">
              <a:rPr lang="en-US" smtClean="0"/>
              <a:t>‹#›</a:t>
            </a:fld>
            <a:endParaRPr lang="en-US"/>
          </a:p>
        </p:txBody>
      </p:sp>
    </p:spTree>
    <p:extLst>
      <p:ext uri="{BB962C8B-B14F-4D97-AF65-F5344CB8AC3E}">
        <p14:creationId xmlns:p14="http://schemas.microsoft.com/office/powerpoint/2010/main" val="2811661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0800" y="285750"/>
            <a:ext cx="2399855" cy="457200"/>
          </a:xfrm>
          <a:prstGeom prst="rect">
            <a:avLst/>
          </a:prstGeom>
        </p:spPr>
      </p:pic>
    </p:spTree>
    <p:extLst>
      <p:ext uri="{BB962C8B-B14F-4D97-AF65-F5344CB8AC3E}">
        <p14:creationId xmlns:p14="http://schemas.microsoft.com/office/powerpoint/2010/main" val="4171538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cxnSp>
        <p:nvCxnSpPr>
          <p:cNvPr id="6" name="Straight Connector 5"/>
          <p:cNvCxnSpPr/>
          <p:nvPr userDrawn="1"/>
        </p:nvCxnSpPr>
        <p:spPr>
          <a:xfrm>
            <a:off x="457200" y="824889"/>
            <a:ext cx="828338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p:nvPr>
        </p:nvSpPr>
        <p:spPr>
          <a:xfrm>
            <a:off x="6607175" y="1352550"/>
            <a:ext cx="2085975" cy="2867025"/>
          </a:xfrm>
          <a:prstGeom prst="rect">
            <a:avLst/>
          </a:prstGeom>
        </p:spPr>
        <p:txBody>
          <a:bodyPr/>
          <a:lstStyle>
            <a:lvl1pPr marL="0" indent="0">
              <a:buNone/>
              <a:defRPr sz="1200"/>
            </a:lvl1pPr>
          </a:lstStyle>
          <a:p>
            <a:r>
              <a:rPr lang="en-US"/>
              <a:t>Click icon to add picture</a:t>
            </a:r>
            <a:endParaRPr lang="en-US" dirty="0"/>
          </a:p>
        </p:txBody>
      </p:sp>
      <p:sp>
        <p:nvSpPr>
          <p:cNvPr id="4" name="TextBox 3"/>
          <p:cNvSpPr txBox="1"/>
          <p:nvPr userDrawn="1"/>
        </p:nvSpPr>
        <p:spPr>
          <a:xfrm>
            <a:off x="6096000" y="4840129"/>
            <a:ext cx="2819400" cy="246221"/>
          </a:xfrm>
          <a:prstGeom prst="rect">
            <a:avLst/>
          </a:prstGeom>
          <a:noFill/>
        </p:spPr>
        <p:txBody>
          <a:bodyPr wrap="square" rtlCol="0">
            <a:spAutoFit/>
          </a:bodyPr>
          <a:lstStyle/>
          <a:p>
            <a:pPr algn="r"/>
            <a:r>
              <a:rPr lang="en-US" sz="1000" dirty="0" smtClean="0">
                <a:solidFill>
                  <a:schemeClr val="tx1">
                    <a:lumMod val="65000"/>
                    <a:lumOff val="35000"/>
                  </a:schemeClr>
                </a:solidFill>
                <a:latin typeface="Calibri Light" panose="020F0302020204030204" pitchFamily="34" charset="0"/>
              </a:rPr>
              <a:t> Crowell &amp; Moring | </a:t>
            </a:r>
            <a:fld id="{D732B466-5978-4A4E-8858-7746033C7C81}" type="slidenum">
              <a:rPr lang="en-US" sz="1000" b="1" smtClean="0">
                <a:solidFill>
                  <a:srgbClr val="9D2235"/>
                </a:solidFill>
                <a:latin typeface="Calibri Light" panose="020F0302020204030204" pitchFamily="34" charset="0"/>
              </a:rPr>
              <a:t>‹#›</a:t>
            </a:fld>
            <a:endParaRPr lang="en-US" sz="1000" b="1" dirty="0">
              <a:solidFill>
                <a:srgbClr val="9D2235"/>
              </a:solidFill>
              <a:latin typeface="Calibri Light" panose="020F0302020204030204" pitchFamily="34" charset="0"/>
            </a:endParaRPr>
          </a:p>
        </p:txBody>
      </p:sp>
    </p:spTree>
    <p:extLst>
      <p:ext uri="{BB962C8B-B14F-4D97-AF65-F5344CB8AC3E}">
        <p14:creationId xmlns:p14="http://schemas.microsoft.com/office/powerpoint/2010/main" val="3330956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071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12 Attorneys">
    <p:spTree>
      <p:nvGrpSpPr>
        <p:cNvPr id="1" name=""/>
        <p:cNvGrpSpPr/>
        <p:nvPr/>
      </p:nvGrpSpPr>
      <p:grpSpPr>
        <a:xfrm>
          <a:off x="0" y="0"/>
          <a:ext cx="0" cy="0"/>
          <a:chOff x="0" y="0"/>
          <a:chExt cx="0" cy="0"/>
        </a:xfrm>
      </p:grpSpPr>
      <p:cxnSp>
        <p:nvCxnSpPr>
          <p:cNvPr id="6" name="Straight Connector 5"/>
          <p:cNvCxnSpPr/>
          <p:nvPr userDrawn="1"/>
        </p:nvCxnSpPr>
        <p:spPr>
          <a:xfrm>
            <a:off x="457200" y="824889"/>
            <a:ext cx="828338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45" name="Picture Placeholder 5"/>
          <p:cNvSpPr>
            <a:spLocks noGrp="1"/>
          </p:cNvSpPr>
          <p:nvPr>
            <p:ph type="pic" sz="quarter" idx="10"/>
          </p:nvPr>
        </p:nvSpPr>
        <p:spPr>
          <a:xfrm>
            <a:off x="457200" y="1352550"/>
            <a:ext cx="593341" cy="824467"/>
          </a:xfrm>
          <a:prstGeom prst="rect">
            <a:avLst/>
          </a:prstGeom>
          <a:ln w="19050">
            <a:solidFill>
              <a:srgbClr val="9D968D"/>
            </a:solidFill>
          </a:ln>
        </p:spPr>
        <p:txBody>
          <a:bodyPr/>
          <a:lstStyle>
            <a:lvl1pPr marL="0" indent="0">
              <a:buNone/>
              <a:defRPr sz="1000"/>
            </a:lvl1pPr>
          </a:lstStyle>
          <a:p>
            <a:r>
              <a:rPr lang="en-US"/>
              <a:t>Click icon to add picture</a:t>
            </a:r>
            <a:endParaRPr lang="en-US" dirty="0"/>
          </a:p>
        </p:txBody>
      </p:sp>
      <p:sp>
        <p:nvSpPr>
          <p:cNvPr id="49" name="Picture Placeholder 5"/>
          <p:cNvSpPr>
            <a:spLocks noGrp="1"/>
          </p:cNvSpPr>
          <p:nvPr>
            <p:ph type="pic" sz="quarter" idx="11"/>
          </p:nvPr>
        </p:nvSpPr>
        <p:spPr>
          <a:xfrm>
            <a:off x="457200" y="2356883"/>
            <a:ext cx="593341" cy="824467"/>
          </a:xfrm>
          <a:prstGeom prst="rect">
            <a:avLst/>
          </a:prstGeom>
          <a:ln w="19050">
            <a:solidFill>
              <a:srgbClr val="9D968D"/>
            </a:solidFill>
          </a:ln>
        </p:spPr>
        <p:txBody>
          <a:bodyPr/>
          <a:lstStyle>
            <a:lvl1pPr marL="0" indent="0">
              <a:buNone/>
              <a:defRPr sz="1000"/>
            </a:lvl1pPr>
          </a:lstStyle>
          <a:p>
            <a:r>
              <a:rPr lang="en-US"/>
              <a:t>Click icon to add picture</a:t>
            </a:r>
            <a:endParaRPr lang="en-US" dirty="0"/>
          </a:p>
        </p:txBody>
      </p:sp>
      <p:sp>
        <p:nvSpPr>
          <p:cNvPr id="51" name="Picture Placeholder 5"/>
          <p:cNvSpPr>
            <a:spLocks noGrp="1"/>
          </p:cNvSpPr>
          <p:nvPr>
            <p:ph type="pic" sz="quarter" idx="12"/>
          </p:nvPr>
        </p:nvSpPr>
        <p:spPr>
          <a:xfrm>
            <a:off x="457200" y="3409950"/>
            <a:ext cx="593341" cy="824467"/>
          </a:xfrm>
          <a:prstGeom prst="rect">
            <a:avLst/>
          </a:prstGeom>
          <a:ln w="19050">
            <a:solidFill>
              <a:srgbClr val="9D968D"/>
            </a:solidFill>
          </a:ln>
        </p:spPr>
        <p:txBody>
          <a:bodyPr/>
          <a:lstStyle>
            <a:lvl1pPr marL="0" indent="0">
              <a:buNone/>
              <a:defRPr sz="1000"/>
            </a:lvl1pPr>
          </a:lstStyle>
          <a:p>
            <a:r>
              <a:rPr lang="en-US"/>
              <a:t>Click icon to add picture</a:t>
            </a:r>
            <a:endParaRPr lang="en-US" dirty="0"/>
          </a:p>
        </p:txBody>
      </p:sp>
      <p:sp>
        <p:nvSpPr>
          <p:cNvPr id="53" name="Picture Placeholder 5"/>
          <p:cNvSpPr>
            <a:spLocks noGrp="1"/>
          </p:cNvSpPr>
          <p:nvPr>
            <p:ph type="pic" sz="quarter" idx="13"/>
          </p:nvPr>
        </p:nvSpPr>
        <p:spPr>
          <a:xfrm>
            <a:off x="2590800" y="1352550"/>
            <a:ext cx="593341" cy="824467"/>
          </a:xfrm>
          <a:prstGeom prst="rect">
            <a:avLst/>
          </a:prstGeom>
          <a:ln w="19050">
            <a:solidFill>
              <a:srgbClr val="9D968D"/>
            </a:solidFill>
          </a:ln>
        </p:spPr>
        <p:txBody>
          <a:bodyPr/>
          <a:lstStyle>
            <a:lvl1pPr marL="0" indent="0">
              <a:buNone/>
              <a:defRPr sz="1000"/>
            </a:lvl1pPr>
          </a:lstStyle>
          <a:p>
            <a:r>
              <a:rPr lang="en-US"/>
              <a:t>Click icon to add picture</a:t>
            </a:r>
            <a:endParaRPr lang="en-US" dirty="0"/>
          </a:p>
        </p:txBody>
      </p:sp>
      <p:sp>
        <p:nvSpPr>
          <p:cNvPr id="55" name="Picture Placeholder 5"/>
          <p:cNvSpPr>
            <a:spLocks noGrp="1"/>
          </p:cNvSpPr>
          <p:nvPr>
            <p:ph type="pic" sz="quarter" idx="14"/>
          </p:nvPr>
        </p:nvSpPr>
        <p:spPr>
          <a:xfrm>
            <a:off x="2590800" y="2356883"/>
            <a:ext cx="593341" cy="824467"/>
          </a:xfrm>
          <a:prstGeom prst="rect">
            <a:avLst/>
          </a:prstGeom>
          <a:ln w="19050">
            <a:solidFill>
              <a:srgbClr val="9D968D"/>
            </a:solidFill>
          </a:ln>
        </p:spPr>
        <p:txBody>
          <a:bodyPr/>
          <a:lstStyle>
            <a:lvl1pPr marL="0" indent="0">
              <a:buNone/>
              <a:defRPr sz="1000"/>
            </a:lvl1pPr>
          </a:lstStyle>
          <a:p>
            <a:r>
              <a:rPr lang="en-US"/>
              <a:t>Click icon to add picture</a:t>
            </a:r>
            <a:endParaRPr lang="en-US" dirty="0"/>
          </a:p>
        </p:txBody>
      </p:sp>
      <p:sp>
        <p:nvSpPr>
          <p:cNvPr id="57" name="Picture Placeholder 5"/>
          <p:cNvSpPr>
            <a:spLocks noGrp="1"/>
          </p:cNvSpPr>
          <p:nvPr>
            <p:ph type="pic" sz="quarter" idx="15"/>
          </p:nvPr>
        </p:nvSpPr>
        <p:spPr>
          <a:xfrm>
            <a:off x="2590800" y="3409950"/>
            <a:ext cx="593341" cy="824467"/>
          </a:xfrm>
          <a:prstGeom prst="rect">
            <a:avLst/>
          </a:prstGeom>
          <a:ln w="19050">
            <a:solidFill>
              <a:srgbClr val="9D968D"/>
            </a:solidFill>
          </a:ln>
        </p:spPr>
        <p:txBody>
          <a:bodyPr/>
          <a:lstStyle>
            <a:lvl1pPr marL="0" indent="0">
              <a:buNone/>
              <a:defRPr sz="1000"/>
            </a:lvl1pPr>
          </a:lstStyle>
          <a:p>
            <a:r>
              <a:rPr lang="en-US"/>
              <a:t>Click icon to add picture</a:t>
            </a:r>
            <a:endParaRPr lang="en-US" dirty="0"/>
          </a:p>
        </p:txBody>
      </p:sp>
      <p:sp>
        <p:nvSpPr>
          <p:cNvPr id="65" name="Picture Placeholder 5"/>
          <p:cNvSpPr>
            <a:spLocks noGrp="1"/>
          </p:cNvSpPr>
          <p:nvPr>
            <p:ph type="pic" sz="quarter" idx="16"/>
          </p:nvPr>
        </p:nvSpPr>
        <p:spPr>
          <a:xfrm>
            <a:off x="4715602" y="1352550"/>
            <a:ext cx="593341" cy="824467"/>
          </a:xfrm>
          <a:prstGeom prst="rect">
            <a:avLst/>
          </a:prstGeom>
          <a:ln w="19050">
            <a:solidFill>
              <a:srgbClr val="9D968D"/>
            </a:solidFill>
          </a:ln>
        </p:spPr>
        <p:txBody>
          <a:bodyPr/>
          <a:lstStyle>
            <a:lvl1pPr marL="0" indent="0">
              <a:buNone/>
              <a:defRPr sz="1000"/>
            </a:lvl1pPr>
          </a:lstStyle>
          <a:p>
            <a:r>
              <a:rPr lang="en-US"/>
              <a:t>Click icon to add picture</a:t>
            </a:r>
            <a:endParaRPr lang="en-US" dirty="0"/>
          </a:p>
        </p:txBody>
      </p:sp>
      <p:sp>
        <p:nvSpPr>
          <p:cNvPr id="67" name="Picture Placeholder 5"/>
          <p:cNvSpPr>
            <a:spLocks noGrp="1"/>
          </p:cNvSpPr>
          <p:nvPr>
            <p:ph type="pic" sz="quarter" idx="17"/>
          </p:nvPr>
        </p:nvSpPr>
        <p:spPr>
          <a:xfrm>
            <a:off x="4715602" y="2356883"/>
            <a:ext cx="593341" cy="824467"/>
          </a:xfrm>
          <a:prstGeom prst="rect">
            <a:avLst/>
          </a:prstGeom>
          <a:ln w="19050">
            <a:solidFill>
              <a:srgbClr val="9D968D"/>
            </a:solidFill>
          </a:ln>
        </p:spPr>
        <p:txBody>
          <a:bodyPr/>
          <a:lstStyle>
            <a:lvl1pPr marL="0" indent="0">
              <a:buNone/>
              <a:defRPr sz="1000"/>
            </a:lvl1pPr>
          </a:lstStyle>
          <a:p>
            <a:r>
              <a:rPr lang="en-US"/>
              <a:t>Click icon to add picture</a:t>
            </a:r>
            <a:endParaRPr lang="en-US" dirty="0"/>
          </a:p>
        </p:txBody>
      </p:sp>
      <p:sp>
        <p:nvSpPr>
          <p:cNvPr id="69" name="Picture Placeholder 5"/>
          <p:cNvSpPr>
            <a:spLocks noGrp="1"/>
          </p:cNvSpPr>
          <p:nvPr>
            <p:ph type="pic" sz="quarter" idx="18"/>
          </p:nvPr>
        </p:nvSpPr>
        <p:spPr>
          <a:xfrm>
            <a:off x="4715602" y="3409950"/>
            <a:ext cx="593341" cy="824467"/>
          </a:xfrm>
          <a:prstGeom prst="rect">
            <a:avLst/>
          </a:prstGeom>
          <a:ln w="19050">
            <a:solidFill>
              <a:srgbClr val="9D968D"/>
            </a:solidFill>
          </a:ln>
        </p:spPr>
        <p:txBody>
          <a:bodyPr/>
          <a:lstStyle>
            <a:lvl1pPr marL="0" indent="0">
              <a:buNone/>
              <a:defRPr sz="1000"/>
            </a:lvl1pPr>
          </a:lstStyle>
          <a:p>
            <a:r>
              <a:rPr lang="en-US"/>
              <a:t>Click icon to add picture</a:t>
            </a:r>
            <a:endParaRPr lang="en-US" dirty="0"/>
          </a:p>
        </p:txBody>
      </p:sp>
      <p:sp>
        <p:nvSpPr>
          <p:cNvPr id="71" name="Picture Placeholder 5"/>
          <p:cNvSpPr>
            <a:spLocks noGrp="1"/>
          </p:cNvSpPr>
          <p:nvPr>
            <p:ph type="pic" sz="quarter" idx="19"/>
          </p:nvPr>
        </p:nvSpPr>
        <p:spPr>
          <a:xfrm>
            <a:off x="6840404" y="1352550"/>
            <a:ext cx="593341" cy="824467"/>
          </a:xfrm>
          <a:prstGeom prst="rect">
            <a:avLst/>
          </a:prstGeom>
          <a:ln w="19050">
            <a:solidFill>
              <a:srgbClr val="9D968D"/>
            </a:solidFill>
          </a:ln>
        </p:spPr>
        <p:txBody>
          <a:bodyPr/>
          <a:lstStyle>
            <a:lvl1pPr marL="0" indent="0">
              <a:buNone/>
              <a:defRPr sz="1000"/>
            </a:lvl1pPr>
          </a:lstStyle>
          <a:p>
            <a:r>
              <a:rPr lang="en-US"/>
              <a:t>Click icon to add picture</a:t>
            </a:r>
            <a:endParaRPr lang="en-US" dirty="0"/>
          </a:p>
        </p:txBody>
      </p:sp>
      <p:sp>
        <p:nvSpPr>
          <p:cNvPr id="73" name="Picture Placeholder 5"/>
          <p:cNvSpPr>
            <a:spLocks noGrp="1"/>
          </p:cNvSpPr>
          <p:nvPr>
            <p:ph type="pic" sz="quarter" idx="20"/>
          </p:nvPr>
        </p:nvSpPr>
        <p:spPr>
          <a:xfrm>
            <a:off x="6840404" y="2356883"/>
            <a:ext cx="593341" cy="824467"/>
          </a:xfrm>
          <a:prstGeom prst="rect">
            <a:avLst/>
          </a:prstGeom>
          <a:ln w="19050">
            <a:solidFill>
              <a:srgbClr val="9D968D"/>
            </a:solidFill>
          </a:ln>
        </p:spPr>
        <p:txBody>
          <a:bodyPr/>
          <a:lstStyle>
            <a:lvl1pPr marL="0" indent="0">
              <a:buNone/>
              <a:defRPr sz="1000"/>
            </a:lvl1pPr>
          </a:lstStyle>
          <a:p>
            <a:r>
              <a:rPr lang="en-US"/>
              <a:t>Click icon to add picture</a:t>
            </a:r>
            <a:endParaRPr lang="en-US" dirty="0"/>
          </a:p>
        </p:txBody>
      </p:sp>
      <p:sp>
        <p:nvSpPr>
          <p:cNvPr id="75" name="Picture Placeholder 5"/>
          <p:cNvSpPr>
            <a:spLocks noGrp="1"/>
          </p:cNvSpPr>
          <p:nvPr>
            <p:ph type="pic" sz="quarter" idx="21"/>
          </p:nvPr>
        </p:nvSpPr>
        <p:spPr>
          <a:xfrm>
            <a:off x="6840404" y="3409950"/>
            <a:ext cx="593341" cy="824467"/>
          </a:xfrm>
          <a:prstGeom prst="rect">
            <a:avLst/>
          </a:prstGeom>
          <a:ln w="19050">
            <a:solidFill>
              <a:srgbClr val="9D968D"/>
            </a:solidFill>
          </a:ln>
        </p:spPr>
        <p:txBody>
          <a:bodyPr/>
          <a:lstStyle>
            <a:lvl1pPr marL="0" indent="0">
              <a:buNone/>
              <a:defRPr sz="1000"/>
            </a:lvl1pPr>
          </a:lstStyle>
          <a:p>
            <a:r>
              <a:rPr lang="en-US"/>
              <a:t>Click icon to add picture</a:t>
            </a:r>
            <a:endParaRPr lang="en-US" dirty="0"/>
          </a:p>
        </p:txBody>
      </p:sp>
    </p:spTree>
    <p:extLst>
      <p:ext uri="{BB962C8B-B14F-4D97-AF65-F5344CB8AC3E}">
        <p14:creationId xmlns:p14="http://schemas.microsoft.com/office/powerpoint/2010/main" val="711473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Slide - 1 Attorney">
    <p:spTree>
      <p:nvGrpSpPr>
        <p:cNvPr id="1" name=""/>
        <p:cNvGrpSpPr/>
        <p:nvPr/>
      </p:nvGrpSpPr>
      <p:grpSpPr>
        <a:xfrm>
          <a:off x="0" y="0"/>
          <a:ext cx="0" cy="0"/>
          <a:chOff x="0" y="0"/>
          <a:chExt cx="0" cy="0"/>
        </a:xfrm>
      </p:grpSpPr>
      <p:cxnSp>
        <p:nvCxnSpPr>
          <p:cNvPr id="6" name="Straight Connector 5"/>
          <p:cNvCxnSpPr/>
          <p:nvPr userDrawn="1"/>
        </p:nvCxnSpPr>
        <p:spPr>
          <a:xfrm>
            <a:off x="457200" y="824889"/>
            <a:ext cx="828338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16" name="Picture Placeholder 5"/>
          <p:cNvSpPr>
            <a:spLocks noGrp="1"/>
          </p:cNvSpPr>
          <p:nvPr>
            <p:ph type="pic" sz="quarter" idx="10"/>
          </p:nvPr>
        </p:nvSpPr>
        <p:spPr>
          <a:xfrm>
            <a:off x="457200" y="1376060"/>
            <a:ext cx="891988" cy="1233559"/>
          </a:xfrm>
          <a:prstGeom prst="rect">
            <a:avLst/>
          </a:prstGeom>
          <a:ln w="19050">
            <a:solidFill>
              <a:srgbClr val="9D968D"/>
            </a:solidFill>
          </a:ln>
        </p:spPr>
        <p:txBody>
          <a:bodyPr/>
          <a:lstStyle>
            <a:lvl1pPr marL="0" indent="0">
              <a:buNone/>
              <a:defRPr sz="1000"/>
            </a:lvl1pPr>
          </a:lstStyle>
          <a:p>
            <a:r>
              <a:rPr lang="en-US"/>
              <a:t>Click icon to add picture</a:t>
            </a:r>
            <a:endParaRPr lang="en-US" dirty="0"/>
          </a:p>
        </p:txBody>
      </p:sp>
      <p:sp>
        <p:nvSpPr>
          <p:cNvPr id="4" name="Picture Placeholder 5"/>
          <p:cNvSpPr>
            <a:spLocks noGrp="1"/>
          </p:cNvSpPr>
          <p:nvPr>
            <p:ph type="pic" sz="quarter" idx="11"/>
          </p:nvPr>
        </p:nvSpPr>
        <p:spPr>
          <a:xfrm>
            <a:off x="3352800" y="1352550"/>
            <a:ext cx="891988" cy="1233559"/>
          </a:xfrm>
          <a:prstGeom prst="rect">
            <a:avLst/>
          </a:prstGeom>
          <a:ln w="19050">
            <a:solidFill>
              <a:srgbClr val="9D968D"/>
            </a:solidFill>
          </a:ln>
        </p:spPr>
        <p:txBody>
          <a:bodyPr/>
          <a:lstStyle>
            <a:lvl1pPr marL="0" indent="0">
              <a:buNone/>
              <a:defRPr sz="1000"/>
            </a:lvl1pPr>
          </a:lstStyle>
          <a:p>
            <a:r>
              <a:rPr lang="en-US"/>
              <a:t>Click icon to add picture</a:t>
            </a:r>
            <a:endParaRPr lang="en-US" dirty="0"/>
          </a:p>
        </p:txBody>
      </p:sp>
      <p:sp>
        <p:nvSpPr>
          <p:cNvPr id="5" name="Picture Placeholder 5"/>
          <p:cNvSpPr>
            <a:spLocks noGrp="1"/>
          </p:cNvSpPr>
          <p:nvPr>
            <p:ph type="pic" sz="quarter" idx="12"/>
          </p:nvPr>
        </p:nvSpPr>
        <p:spPr>
          <a:xfrm>
            <a:off x="6248400" y="1352550"/>
            <a:ext cx="891988" cy="1233559"/>
          </a:xfrm>
          <a:prstGeom prst="rect">
            <a:avLst/>
          </a:prstGeom>
          <a:ln w="19050">
            <a:solidFill>
              <a:srgbClr val="9D968D"/>
            </a:solidFill>
          </a:ln>
        </p:spPr>
        <p:txBody>
          <a:bodyPr/>
          <a:lstStyle>
            <a:lvl1pPr marL="0" indent="0">
              <a:buNone/>
              <a:defRPr sz="1000"/>
            </a:lvl1pPr>
          </a:lstStyle>
          <a:p>
            <a:r>
              <a:rPr lang="en-US"/>
              <a:t>Click icon to add picture</a:t>
            </a:r>
            <a:endParaRPr lang="en-US" dirty="0"/>
          </a:p>
        </p:txBody>
      </p:sp>
      <p:cxnSp>
        <p:nvCxnSpPr>
          <p:cNvPr id="7" name="Straight Connector 6"/>
          <p:cNvCxnSpPr/>
          <p:nvPr userDrawn="1"/>
        </p:nvCxnSpPr>
        <p:spPr>
          <a:xfrm>
            <a:off x="3124200" y="1352550"/>
            <a:ext cx="0" cy="312420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033414" y="1352550"/>
            <a:ext cx="0" cy="312420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668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 2 Attorneys">
    <p:spTree>
      <p:nvGrpSpPr>
        <p:cNvPr id="1" name=""/>
        <p:cNvGrpSpPr/>
        <p:nvPr/>
      </p:nvGrpSpPr>
      <p:grpSpPr>
        <a:xfrm>
          <a:off x="0" y="0"/>
          <a:ext cx="0" cy="0"/>
          <a:chOff x="0" y="0"/>
          <a:chExt cx="0" cy="0"/>
        </a:xfrm>
      </p:grpSpPr>
      <p:cxnSp>
        <p:nvCxnSpPr>
          <p:cNvPr id="6" name="Straight Connector 5"/>
          <p:cNvCxnSpPr/>
          <p:nvPr userDrawn="1"/>
        </p:nvCxnSpPr>
        <p:spPr>
          <a:xfrm>
            <a:off x="457200" y="824889"/>
            <a:ext cx="828338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5" name="Picture Placeholder 5"/>
          <p:cNvSpPr>
            <a:spLocks noGrp="1"/>
          </p:cNvSpPr>
          <p:nvPr>
            <p:ph type="pic" sz="quarter" idx="13"/>
          </p:nvPr>
        </p:nvSpPr>
        <p:spPr>
          <a:xfrm>
            <a:off x="457200" y="1376060"/>
            <a:ext cx="891988" cy="1233559"/>
          </a:xfrm>
          <a:prstGeom prst="rect">
            <a:avLst/>
          </a:prstGeom>
          <a:ln w="19050">
            <a:solidFill>
              <a:srgbClr val="9D968D"/>
            </a:solidFill>
          </a:ln>
        </p:spPr>
        <p:txBody>
          <a:bodyPr/>
          <a:lstStyle>
            <a:lvl1pPr marL="0" indent="0">
              <a:buNone/>
              <a:defRPr sz="1000"/>
            </a:lvl1pPr>
          </a:lstStyle>
          <a:p>
            <a:r>
              <a:rPr lang="en-US"/>
              <a:t>Click icon to add picture</a:t>
            </a:r>
            <a:endParaRPr lang="en-US" dirty="0"/>
          </a:p>
        </p:txBody>
      </p:sp>
      <p:sp>
        <p:nvSpPr>
          <p:cNvPr id="7" name="Picture Placeholder 5"/>
          <p:cNvSpPr>
            <a:spLocks noGrp="1"/>
          </p:cNvSpPr>
          <p:nvPr>
            <p:ph type="pic" sz="quarter" idx="14"/>
          </p:nvPr>
        </p:nvSpPr>
        <p:spPr>
          <a:xfrm>
            <a:off x="457200" y="3090791"/>
            <a:ext cx="891988" cy="1233559"/>
          </a:xfrm>
          <a:prstGeom prst="rect">
            <a:avLst/>
          </a:prstGeom>
          <a:ln w="19050">
            <a:solidFill>
              <a:srgbClr val="9D968D"/>
            </a:solidFill>
          </a:ln>
        </p:spPr>
        <p:txBody>
          <a:bodyPr/>
          <a:lstStyle>
            <a:lvl1pPr marL="0" indent="0">
              <a:buNone/>
              <a:defRPr sz="1000"/>
            </a:lvl1pPr>
          </a:lstStyle>
          <a:p>
            <a:r>
              <a:rPr lang="en-US"/>
              <a:t>Click icon to add picture</a:t>
            </a:r>
            <a:endParaRPr lang="en-US" dirty="0"/>
          </a:p>
        </p:txBody>
      </p:sp>
    </p:spTree>
    <p:extLst>
      <p:ext uri="{BB962C8B-B14F-4D97-AF65-F5344CB8AC3E}">
        <p14:creationId xmlns:p14="http://schemas.microsoft.com/office/powerpoint/2010/main" val="3944892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Slide - 3 Attorneys">
    <p:spTree>
      <p:nvGrpSpPr>
        <p:cNvPr id="1" name=""/>
        <p:cNvGrpSpPr/>
        <p:nvPr/>
      </p:nvGrpSpPr>
      <p:grpSpPr>
        <a:xfrm>
          <a:off x="0" y="0"/>
          <a:ext cx="0" cy="0"/>
          <a:chOff x="0" y="0"/>
          <a:chExt cx="0" cy="0"/>
        </a:xfrm>
      </p:grpSpPr>
      <p:cxnSp>
        <p:nvCxnSpPr>
          <p:cNvPr id="6" name="Straight Connector 5"/>
          <p:cNvCxnSpPr/>
          <p:nvPr userDrawn="1"/>
        </p:nvCxnSpPr>
        <p:spPr>
          <a:xfrm>
            <a:off x="457200" y="824889"/>
            <a:ext cx="828338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2949388" y="1428750"/>
            <a:ext cx="0" cy="312420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5" name="Picture Placeholder 5"/>
          <p:cNvSpPr>
            <a:spLocks noGrp="1"/>
          </p:cNvSpPr>
          <p:nvPr>
            <p:ph type="pic" sz="quarter" idx="13"/>
          </p:nvPr>
        </p:nvSpPr>
        <p:spPr>
          <a:xfrm>
            <a:off x="457200" y="1376060"/>
            <a:ext cx="891988" cy="1233559"/>
          </a:xfrm>
          <a:prstGeom prst="rect">
            <a:avLst/>
          </a:prstGeom>
          <a:ln w="19050">
            <a:solidFill>
              <a:srgbClr val="9D968D"/>
            </a:solidFill>
          </a:ln>
        </p:spPr>
        <p:txBody>
          <a:bodyPr/>
          <a:lstStyle>
            <a:lvl1pPr marL="0" indent="0">
              <a:buNone/>
              <a:defRPr sz="1000"/>
            </a:lvl1pPr>
          </a:lstStyle>
          <a:p>
            <a:r>
              <a:rPr lang="en-US"/>
              <a:t>Click icon to add picture</a:t>
            </a:r>
            <a:endParaRPr lang="en-US" dirty="0"/>
          </a:p>
        </p:txBody>
      </p:sp>
    </p:spTree>
    <p:extLst>
      <p:ext uri="{BB962C8B-B14F-4D97-AF65-F5344CB8AC3E}">
        <p14:creationId xmlns:p14="http://schemas.microsoft.com/office/powerpoint/2010/main" val="2850514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bstone Logo Slide">
    <p:spTree>
      <p:nvGrpSpPr>
        <p:cNvPr id="1" name=""/>
        <p:cNvGrpSpPr/>
        <p:nvPr/>
      </p:nvGrpSpPr>
      <p:grpSpPr>
        <a:xfrm>
          <a:off x="0" y="0"/>
          <a:ext cx="0" cy="0"/>
          <a:chOff x="0" y="0"/>
          <a:chExt cx="0" cy="0"/>
        </a:xfrm>
      </p:grpSpPr>
      <p:cxnSp>
        <p:nvCxnSpPr>
          <p:cNvPr id="5" name="Straight Connector 4"/>
          <p:cNvCxnSpPr/>
          <p:nvPr userDrawn="1"/>
        </p:nvCxnSpPr>
        <p:spPr>
          <a:xfrm>
            <a:off x="457387" y="824889"/>
            <a:ext cx="828338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457200" y="1352550"/>
            <a:ext cx="1958975" cy="762000"/>
          </a:xfrm>
          <a:prstGeom prst="rect">
            <a:avLst/>
          </a:prstGeom>
        </p:spPr>
        <p:txBody>
          <a:bodyPr/>
          <a:lstStyle>
            <a:lvl1pPr marL="0" indent="0">
              <a:buNone/>
              <a:defRPr sz="1000"/>
            </a:lvl1pPr>
          </a:lstStyle>
          <a:p>
            <a:r>
              <a:rPr lang="en-US"/>
              <a:t>Click icon to add picture</a:t>
            </a:r>
            <a:endParaRPr lang="en-US" dirty="0"/>
          </a:p>
        </p:txBody>
      </p:sp>
      <p:sp>
        <p:nvSpPr>
          <p:cNvPr id="12" name="Picture Placeholder 5"/>
          <p:cNvSpPr>
            <a:spLocks noGrp="1"/>
          </p:cNvSpPr>
          <p:nvPr>
            <p:ph type="pic" sz="quarter" idx="12"/>
          </p:nvPr>
        </p:nvSpPr>
        <p:spPr>
          <a:xfrm>
            <a:off x="457200" y="3028950"/>
            <a:ext cx="1958975" cy="762000"/>
          </a:xfrm>
          <a:prstGeom prst="rect">
            <a:avLst/>
          </a:prstGeom>
        </p:spPr>
        <p:txBody>
          <a:bodyPr/>
          <a:lstStyle>
            <a:lvl1pPr marL="0" indent="0">
              <a:buNone/>
              <a:defRPr sz="1000"/>
            </a:lvl1pPr>
          </a:lstStyle>
          <a:p>
            <a:r>
              <a:rPr lang="en-US"/>
              <a:t>Click icon to add picture</a:t>
            </a:r>
            <a:endParaRPr lang="en-US" dirty="0"/>
          </a:p>
        </p:txBody>
      </p:sp>
      <p:sp>
        <p:nvSpPr>
          <p:cNvPr id="14" name="Picture Placeholder 5"/>
          <p:cNvSpPr>
            <a:spLocks noGrp="1"/>
          </p:cNvSpPr>
          <p:nvPr>
            <p:ph type="pic" sz="quarter" idx="14"/>
          </p:nvPr>
        </p:nvSpPr>
        <p:spPr>
          <a:xfrm>
            <a:off x="2568575" y="1352550"/>
            <a:ext cx="1958975" cy="762000"/>
          </a:xfrm>
          <a:prstGeom prst="rect">
            <a:avLst/>
          </a:prstGeom>
        </p:spPr>
        <p:txBody>
          <a:bodyPr/>
          <a:lstStyle>
            <a:lvl1pPr marL="0" indent="0">
              <a:buNone/>
              <a:defRPr sz="1000"/>
            </a:lvl1pPr>
          </a:lstStyle>
          <a:p>
            <a:r>
              <a:rPr lang="en-US"/>
              <a:t>Click icon to add picture</a:t>
            </a:r>
            <a:endParaRPr lang="en-US" dirty="0"/>
          </a:p>
        </p:txBody>
      </p:sp>
      <p:sp>
        <p:nvSpPr>
          <p:cNvPr id="16" name="Picture Placeholder 5"/>
          <p:cNvSpPr>
            <a:spLocks noGrp="1"/>
          </p:cNvSpPr>
          <p:nvPr>
            <p:ph type="pic" sz="quarter" idx="16"/>
          </p:nvPr>
        </p:nvSpPr>
        <p:spPr>
          <a:xfrm>
            <a:off x="2568575" y="3028950"/>
            <a:ext cx="1958975" cy="762000"/>
          </a:xfrm>
          <a:prstGeom prst="rect">
            <a:avLst/>
          </a:prstGeom>
        </p:spPr>
        <p:txBody>
          <a:bodyPr/>
          <a:lstStyle>
            <a:lvl1pPr marL="0" indent="0">
              <a:buNone/>
              <a:defRPr sz="1000"/>
            </a:lvl1pPr>
          </a:lstStyle>
          <a:p>
            <a:r>
              <a:rPr lang="en-US"/>
              <a:t>Click icon to add picture</a:t>
            </a:r>
            <a:endParaRPr lang="en-US" dirty="0"/>
          </a:p>
        </p:txBody>
      </p:sp>
      <p:sp>
        <p:nvSpPr>
          <p:cNvPr id="18" name="Picture Placeholder 5"/>
          <p:cNvSpPr>
            <a:spLocks noGrp="1"/>
          </p:cNvSpPr>
          <p:nvPr>
            <p:ph type="pic" sz="quarter" idx="18"/>
          </p:nvPr>
        </p:nvSpPr>
        <p:spPr>
          <a:xfrm>
            <a:off x="4648200" y="1352550"/>
            <a:ext cx="1958975" cy="762000"/>
          </a:xfrm>
          <a:prstGeom prst="rect">
            <a:avLst/>
          </a:prstGeom>
        </p:spPr>
        <p:txBody>
          <a:bodyPr/>
          <a:lstStyle>
            <a:lvl1pPr marL="0" indent="0">
              <a:buNone/>
              <a:defRPr sz="1000"/>
            </a:lvl1pPr>
          </a:lstStyle>
          <a:p>
            <a:r>
              <a:rPr lang="en-US"/>
              <a:t>Click icon to add picture</a:t>
            </a:r>
            <a:endParaRPr lang="en-US" dirty="0"/>
          </a:p>
        </p:txBody>
      </p:sp>
      <p:sp>
        <p:nvSpPr>
          <p:cNvPr id="20" name="Picture Placeholder 5"/>
          <p:cNvSpPr>
            <a:spLocks noGrp="1"/>
          </p:cNvSpPr>
          <p:nvPr>
            <p:ph type="pic" sz="quarter" idx="20"/>
          </p:nvPr>
        </p:nvSpPr>
        <p:spPr>
          <a:xfrm>
            <a:off x="4648200" y="3028950"/>
            <a:ext cx="1958975" cy="762000"/>
          </a:xfrm>
          <a:prstGeom prst="rect">
            <a:avLst/>
          </a:prstGeom>
        </p:spPr>
        <p:txBody>
          <a:bodyPr/>
          <a:lstStyle>
            <a:lvl1pPr marL="0" indent="0">
              <a:buNone/>
              <a:defRPr sz="1000"/>
            </a:lvl1pPr>
          </a:lstStyle>
          <a:p>
            <a:r>
              <a:rPr lang="en-US"/>
              <a:t>Click icon to add picture</a:t>
            </a:r>
            <a:endParaRPr lang="en-US" dirty="0"/>
          </a:p>
        </p:txBody>
      </p:sp>
      <p:sp>
        <p:nvSpPr>
          <p:cNvPr id="22" name="Picture Placeholder 5"/>
          <p:cNvSpPr>
            <a:spLocks noGrp="1"/>
          </p:cNvSpPr>
          <p:nvPr>
            <p:ph type="pic" sz="quarter" idx="22"/>
          </p:nvPr>
        </p:nvSpPr>
        <p:spPr>
          <a:xfrm>
            <a:off x="6759575" y="1352550"/>
            <a:ext cx="1958975" cy="762000"/>
          </a:xfrm>
          <a:prstGeom prst="rect">
            <a:avLst/>
          </a:prstGeom>
        </p:spPr>
        <p:txBody>
          <a:bodyPr/>
          <a:lstStyle>
            <a:lvl1pPr marL="0" indent="0">
              <a:buNone/>
              <a:defRPr sz="1000"/>
            </a:lvl1pPr>
          </a:lstStyle>
          <a:p>
            <a:r>
              <a:rPr lang="en-US"/>
              <a:t>Click icon to add picture</a:t>
            </a:r>
            <a:endParaRPr lang="en-US" dirty="0"/>
          </a:p>
        </p:txBody>
      </p:sp>
      <p:sp>
        <p:nvSpPr>
          <p:cNvPr id="24" name="Picture Placeholder 5"/>
          <p:cNvSpPr>
            <a:spLocks noGrp="1"/>
          </p:cNvSpPr>
          <p:nvPr>
            <p:ph type="pic" sz="quarter" idx="24"/>
          </p:nvPr>
        </p:nvSpPr>
        <p:spPr>
          <a:xfrm>
            <a:off x="6759575" y="3028950"/>
            <a:ext cx="1958975" cy="762000"/>
          </a:xfrm>
          <a:prstGeom prst="rect">
            <a:avLst/>
          </a:prstGeom>
        </p:spPr>
        <p:txBody>
          <a:bodyPr/>
          <a:lstStyle>
            <a:lvl1pPr marL="0" indent="0">
              <a:buNone/>
              <a:defRPr sz="1000"/>
            </a:lvl1pPr>
          </a:lstStyle>
          <a:p>
            <a:r>
              <a:rPr lang="en-US"/>
              <a:t>Click icon to add picture</a:t>
            </a:r>
            <a:endParaRPr lang="en-US" dirty="0"/>
          </a:p>
        </p:txBody>
      </p:sp>
    </p:spTree>
    <p:extLst>
      <p:ext uri="{BB962C8B-B14F-4D97-AF65-F5344CB8AC3E}">
        <p14:creationId xmlns:p14="http://schemas.microsoft.com/office/powerpoint/2010/main" val="111420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516F2-E27D-4B38-9355-5829A3297245}" type="slidenum">
              <a:rPr lang="en-US" smtClean="0"/>
              <a:pPr/>
              <a:t>‹#›</a:t>
            </a:fld>
            <a:endParaRPr lang="en-US"/>
          </a:p>
        </p:txBody>
      </p:sp>
    </p:spTree>
    <p:extLst>
      <p:ext uri="{BB962C8B-B14F-4D97-AF65-F5344CB8AC3E}">
        <p14:creationId xmlns:p14="http://schemas.microsoft.com/office/powerpoint/2010/main" val="3135152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cation Slide 2">
    <p:spTree>
      <p:nvGrpSpPr>
        <p:cNvPr id="1" name=""/>
        <p:cNvGrpSpPr/>
        <p:nvPr/>
      </p:nvGrpSpPr>
      <p:grpSpPr>
        <a:xfrm>
          <a:off x="0" y="0"/>
          <a:ext cx="0" cy="0"/>
          <a:chOff x="0" y="0"/>
          <a:chExt cx="0" cy="0"/>
        </a:xfrm>
      </p:grpSpPr>
      <p:grpSp>
        <p:nvGrpSpPr>
          <p:cNvPr id="3" name="Group 2"/>
          <p:cNvGrpSpPr/>
          <p:nvPr userDrawn="1"/>
        </p:nvGrpSpPr>
        <p:grpSpPr>
          <a:xfrm>
            <a:off x="457200" y="946467"/>
            <a:ext cx="2466251" cy="1063523"/>
            <a:chOff x="530650" y="942625"/>
            <a:chExt cx="2466251" cy="1063523"/>
          </a:xfrm>
        </p:grpSpPr>
        <p:pic>
          <p:nvPicPr>
            <p:cNvPr id="58" name="Picture 2" descr="\\dcfp1\workprod\Marketing\DESIGN AND COLLATERAL\07-StockImages\StockImages\GettyImages-17158503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013" t="11514" r="717" b="22677"/>
            <a:stretch/>
          </p:blipFill>
          <p:spPr bwMode="auto">
            <a:xfrm>
              <a:off x="530650" y="944750"/>
              <a:ext cx="2466251" cy="1061398"/>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userDrawn="1"/>
          </p:nvSpPr>
          <p:spPr>
            <a:xfrm>
              <a:off x="530650" y="944750"/>
              <a:ext cx="2464116" cy="273668"/>
            </a:xfrm>
            <a:prstGeom prst="rect">
              <a:avLst/>
            </a:prstGeom>
            <a:gradFill flip="none" rotWithShape="1">
              <a:gsLst>
                <a:gs pos="12000">
                  <a:srgbClr val="6CACE4"/>
                </a:gs>
                <a:gs pos="100000">
                  <a:srgbClr val="0033A0"/>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lide Title"/>
            <p:cNvSpPr txBox="1">
              <a:spLocks/>
            </p:cNvSpPr>
            <p:nvPr userDrawn="1"/>
          </p:nvSpPr>
          <p:spPr>
            <a:xfrm>
              <a:off x="530650" y="942625"/>
              <a:ext cx="2464116" cy="275793"/>
            </a:xfrm>
            <a:prstGeom prst="rect">
              <a:avLst/>
            </a:prstGeom>
          </p:spPr>
          <p:txBody>
            <a:bodyPr vert="horz" lIns="9144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600" b="1" dirty="0">
                  <a:solidFill>
                    <a:schemeClr val="bg1"/>
                  </a:solidFill>
                </a:rPr>
                <a:t>WASHINGTON, D.C.</a:t>
              </a:r>
            </a:p>
          </p:txBody>
        </p:sp>
      </p:grpSp>
      <p:grpSp>
        <p:nvGrpSpPr>
          <p:cNvPr id="61" name="Group 60"/>
          <p:cNvGrpSpPr/>
          <p:nvPr userDrawn="1"/>
        </p:nvGrpSpPr>
        <p:grpSpPr>
          <a:xfrm>
            <a:off x="3338870" y="939740"/>
            <a:ext cx="2469111" cy="1061398"/>
            <a:chOff x="3273971" y="943805"/>
            <a:chExt cx="2743457" cy="1179331"/>
          </a:xfrm>
        </p:grpSpPr>
        <p:pic>
          <p:nvPicPr>
            <p:cNvPr id="62"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575" b="34003"/>
            <a:stretch/>
          </p:blipFill>
          <p:spPr bwMode="auto">
            <a:xfrm>
              <a:off x="3274228" y="944987"/>
              <a:ext cx="2743200" cy="1178149"/>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userDrawn="1"/>
          </p:nvSpPr>
          <p:spPr>
            <a:xfrm>
              <a:off x="3273971" y="943805"/>
              <a:ext cx="2743457" cy="304076"/>
            </a:xfrm>
            <a:prstGeom prst="rect">
              <a:avLst/>
            </a:prstGeom>
            <a:gradFill flip="none" rotWithShape="1">
              <a:gsLst>
                <a:gs pos="12000">
                  <a:srgbClr val="6CACE4"/>
                </a:gs>
                <a:gs pos="100000">
                  <a:srgbClr val="0033A0"/>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lide Title"/>
            <p:cNvSpPr txBox="1">
              <a:spLocks/>
            </p:cNvSpPr>
            <p:nvPr userDrawn="1"/>
          </p:nvSpPr>
          <p:spPr>
            <a:xfrm>
              <a:off x="3277149" y="944987"/>
              <a:ext cx="2737103" cy="306437"/>
            </a:xfrm>
            <a:prstGeom prst="rect">
              <a:avLst/>
            </a:prstGeom>
          </p:spPr>
          <p:txBody>
            <a:bodyPr vert="horz" lIns="9144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600" b="1" dirty="0">
                  <a:solidFill>
                    <a:schemeClr val="bg1"/>
                  </a:solidFill>
                </a:rPr>
                <a:t>NEW YORK</a:t>
              </a:r>
            </a:p>
          </p:txBody>
        </p:sp>
      </p:grpSp>
      <p:grpSp>
        <p:nvGrpSpPr>
          <p:cNvPr id="65" name="Group 64"/>
          <p:cNvGrpSpPr/>
          <p:nvPr userDrawn="1"/>
        </p:nvGrpSpPr>
        <p:grpSpPr>
          <a:xfrm>
            <a:off x="6243994" y="939740"/>
            <a:ext cx="2471968" cy="1066408"/>
            <a:chOff x="5805124" y="945814"/>
            <a:chExt cx="2471968" cy="1066408"/>
          </a:xfrm>
        </p:grpSpPr>
        <p:pic>
          <p:nvPicPr>
            <p:cNvPr id="66" name="Picture 9">
              <a:hlinkClick r:id="rId4"/>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583" t="-2486" r="568" b="39439"/>
            <a:stretch/>
          </p:blipFill>
          <p:spPr bwMode="auto">
            <a:xfrm>
              <a:off x="5805124" y="952541"/>
              <a:ext cx="2471569" cy="1059681"/>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66"/>
            <p:cNvSpPr/>
            <p:nvPr userDrawn="1"/>
          </p:nvSpPr>
          <p:spPr>
            <a:xfrm>
              <a:off x="5805124" y="952541"/>
              <a:ext cx="2471968" cy="273668"/>
            </a:xfrm>
            <a:prstGeom prst="rect">
              <a:avLst/>
            </a:prstGeom>
            <a:gradFill flip="none" rotWithShape="1">
              <a:gsLst>
                <a:gs pos="12000">
                  <a:srgbClr val="6CACE4"/>
                </a:gs>
                <a:gs pos="100000">
                  <a:srgbClr val="0033A0"/>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Slide Title"/>
            <p:cNvSpPr txBox="1">
              <a:spLocks/>
            </p:cNvSpPr>
            <p:nvPr userDrawn="1"/>
          </p:nvSpPr>
          <p:spPr>
            <a:xfrm>
              <a:off x="5807982" y="945814"/>
              <a:ext cx="2469110" cy="275793"/>
            </a:xfrm>
            <a:prstGeom prst="rect">
              <a:avLst/>
            </a:prstGeom>
          </p:spPr>
          <p:txBody>
            <a:bodyPr vert="horz" lIns="9144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600" b="1" dirty="0">
                  <a:solidFill>
                    <a:schemeClr val="bg1"/>
                  </a:solidFill>
                </a:rPr>
                <a:t>LOS ANGELES</a:t>
              </a:r>
            </a:p>
          </p:txBody>
        </p:sp>
      </p:grpSp>
      <p:grpSp>
        <p:nvGrpSpPr>
          <p:cNvPr id="69" name="Group 68"/>
          <p:cNvGrpSpPr/>
          <p:nvPr userDrawn="1"/>
        </p:nvGrpSpPr>
        <p:grpSpPr>
          <a:xfrm>
            <a:off x="3336014" y="2105684"/>
            <a:ext cx="2471967" cy="1064477"/>
            <a:chOff x="3273971" y="2117191"/>
            <a:chExt cx="2746630" cy="1182752"/>
          </a:xfrm>
        </p:grpSpPr>
        <p:pic>
          <p:nvPicPr>
            <p:cNvPr id="70" name="Picture 3"/>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3322" t="8727" r="2104" b="30424"/>
            <a:stretch/>
          </p:blipFill>
          <p:spPr bwMode="auto">
            <a:xfrm>
              <a:off x="3274228" y="2123136"/>
              <a:ext cx="2743200" cy="1176807"/>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p:nvPr userDrawn="1"/>
          </p:nvSpPr>
          <p:spPr>
            <a:xfrm>
              <a:off x="3273971" y="2117191"/>
              <a:ext cx="2743453" cy="304076"/>
            </a:xfrm>
            <a:prstGeom prst="rect">
              <a:avLst/>
            </a:prstGeom>
            <a:gradFill flip="none" rotWithShape="1">
              <a:gsLst>
                <a:gs pos="12000">
                  <a:srgbClr val="6CACE4"/>
                </a:gs>
                <a:gs pos="100000">
                  <a:srgbClr val="0033A0"/>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Slide Title"/>
            <p:cNvSpPr txBox="1">
              <a:spLocks/>
            </p:cNvSpPr>
            <p:nvPr userDrawn="1"/>
          </p:nvSpPr>
          <p:spPr>
            <a:xfrm>
              <a:off x="3277146" y="2118373"/>
              <a:ext cx="2743455" cy="306437"/>
            </a:xfrm>
            <a:prstGeom prst="rect">
              <a:avLst/>
            </a:prstGeom>
          </p:spPr>
          <p:txBody>
            <a:bodyPr vert="horz" lIns="9144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600" b="1" dirty="0">
                  <a:solidFill>
                    <a:schemeClr val="bg1"/>
                  </a:solidFill>
                </a:rPr>
                <a:t>SAN FRANCISCO</a:t>
              </a:r>
            </a:p>
          </p:txBody>
        </p:sp>
      </p:grpSp>
      <p:grpSp>
        <p:nvGrpSpPr>
          <p:cNvPr id="73" name="Group 72"/>
          <p:cNvGrpSpPr/>
          <p:nvPr userDrawn="1"/>
        </p:nvGrpSpPr>
        <p:grpSpPr>
          <a:xfrm>
            <a:off x="6246852" y="2116045"/>
            <a:ext cx="2471967" cy="1070792"/>
            <a:chOff x="6017426" y="2110899"/>
            <a:chExt cx="2746630" cy="1189769"/>
          </a:xfrm>
        </p:grpSpPr>
        <p:pic>
          <p:nvPicPr>
            <p:cNvPr id="74" name="Picture 6" descr="\\dcfp1\workprod\Marketing\DESIGN AND COLLATERAL\07-StockImages\StockImages\iStock_000052628392_Double.jp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t="8520" r="1311" b="27936"/>
            <a:stretch/>
          </p:blipFill>
          <p:spPr bwMode="auto">
            <a:xfrm>
              <a:off x="6017428" y="2123136"/>
              <a:ext cx="2743816" cy="117753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userDrawn="1"/>
          </p:nvSpPr>
          <p:spPr>
            <a:xfrm>
              <a:off x="6017426" y="2118373"/>
              <a:ext cx="2743455" cy="304076"/>
            </a:xfrm>
            <a:prstGeom prst="rect">
              <a:avLst/>
            </a:prstGeom>
            <a:gradFill flip="none" rotWithShape="1">
              <a:gsLst>
                <a:gs pos="12000">
                  <a:srgbClr val="6CACE4"/>
                </a:gs>
                <a:gs pos="100000">
                  <a:srgbClr val="0033A0"/>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lide Title"/>
            <p:cNvSpPr txBox="1">
              <a:spLocks/>
            </p:cNvSpPr>
            <p:nvPr userDrawn="1"/>
          </p:nvSpPr>
          <p:spPr>
            <a:xfrm>
              <a:off x="6020601" y="2110899"/>
              <a:ext cx="2743455" cy="306437"/>
            </a:xfrm>
            <a:prstGeom prst="rect">
              <a:avLst/>
            </a:prstGeom>
          </p:spPr>
          <p:txBody>
            <a:bodyPr vert="horz" lIns="9144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600" b="1" dirty="0">
                  <a:solidFill>
                    <a:schemeClr val="bg1"/>
                  </a:solidFill>
                </a:rPr>
                <a:t>LONDON</a:t>
              </a:r>
            </a:p>
          </p:txBody>
        </p:sp>
      </p:grpSp>
      <p:grpSp>
        <p:nvGrpSpPr>
          <p:cNvPr id="77" name="Group 76"/>
          <p:cNvGrpSpPr/>
          <p:nvPr userDrawn="1"/>
        </p:nvGrpSpPr>
        <p:grpSpPr>
          <a:xfrm>
            <a:off x="465073" y="2123490"/>
            <a:ext cx="2469110" cy="1059989"/>
            <a:chOff x="3277148" y="3298984"/>
            <a:chExt cx="2743455" cy="1177765"/>
          </a:xfrm>
        </p:grpSpPr>
        <p:pic>
          <p:nvPicPr>
            <p:cNvPr id="78" name="Picture 7" descr="\\dcfp1\workprod\Marketing\DESIGN AND COLLATERAL\07-StockImages\StockImages\iStock_000064115479_XXXLarge.jp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475" t="14869" r="255" b="21201"/>
            <a:stretch/>
          </p:blipFill>
          <p:spPr bwMode="auto">
            <a:xfrm>
              <a:off x="3277148" y="3298984"/>
              <a:ext cx="2743455" cy="1177765"/>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p:nvPr userDrawn="1"/>
          </p:nvSpPr>
          <p:spPr>
            <a:xfrm>
              <a:off x="3277148" y="3298984"/>
              <a:ext cx="2743455" cy="304076"/>
            </a:xfrm>
            <a:prstGeom prst="rect">
              <a:avLst/>
            </a:prstGeom>
            <a:gradFill flip="none" rotWithShape="1">
              <a:gsLst>
                <a:gs pos="12000">
                  <a:srgbClr val="6CACE4"/>
                </a:gs>
                <a:gs pos="100000">
                  <a:srgbClr val="0033A0"/>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lide Title"/>
            <p:cNvSpPr txBox="1">
              <a:spLocks/>
            </p:cNvSpPr>
            <p:nvPr userDrawn="1"/>
          </p:nvSpPr>
          <p:spPr>
            <a:xfrm>
              <a:off x="3280322" y="3300166"/>
              <a:ext cx="2737103" cy="306437"/>
            </a:xfrm>
            <a:prstGeom prst="rect">
              <a:avLst/>
            </a:prstGeom>
          </p:spPr>
          <p:txBody>
            <a:bodyPr vert="horz" lIns="9144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600" b="1" dirty="0">
                  <a:solidFill>
                    <a:schemeClr val="bg1"/>
                  </a:solidFill>
                </a:rPr>
                <a:t>ORANGE COUNTY</a:t>
              </a:r>
            </a:p>
          </p:txBody>
        </p:sp>
      </p:grpSp>
      <p:grpSp>
        <p:nvGrpSpPr>
          <p:cNvPr id="81" name="Group 80"/>
          <p:cNvGrpSpPr/>
          <p:nvPr userDrawn="1"/>
        </p:nvGrpSpPr>
        <p:grpSpPr>
          <a:xfrm>
            <a:off x="3341730" y="3289160"/>
            <a:ext cx="2471970" cy="1062114"/>
            <a:chOff x="6017425" y="3296623"/>
            <a:chExt cx="2746633" cy="1180127"/>
          </a:xfrm>
        </p:grpSpPr>
        <p:pic>
          <p:nvPicPr>
            <p:cNvPr id="82" name="Picture 3"/>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t="7091" r="2824" b="30610"/>
            <a:stretch/>
          </p:blipFill>
          <p:spPr bwMode="auto">
            <a:xfrm>
              <a:off x="6017429" y="3299943"/>
              <a:ext cx="2746188" cy="1176807"/>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p:cNvSpPr/>
            <p:nvPr userDrawn="1"/>
          </p:nvSpPr>
          <p:spPr>
            <a:xfrm>
              <a:off x="6020603" y="3300166"/>
              <a:ext cx="2743455" cy="304076"/>
            </a:xfrm>
            <a:prstGeom prst="rect">
              <a:avLst/>
            </a:prstGeom>
            <a:gradFill flip="none" rotWithShape="1">
              <a:gsLst>
                <a:gs pos="12000">
                  <a:srgbClr val="6CACE4"/>
                </a:gs>
                <a:gs pos="100000">
                  <a:srgbClr val="0033A0"/>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Slide Title"/>
            <p:cNvSpPr txBox="1">
              <a:spLocks/>
            </p:cNvSpPr>
            <p:nvPr userDrawn="1"/>
          </p:nvSpPr>
          <p:spPr>
            <a:xfrm>
              <a:off x="6017425" y="3296623"/>
              <a:ext cx="2743455" cy="306437"/>
            </a:xfrm>
            <a:prstGeom prst="rect">
              <a:avLst/>
            </a:prstGeom>
          </p:spPr>
          <p:txBody>
            <a:bodyPr vert="horz" lIns="9144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600" b="1" dirty="0">
                  <a:solidFill>
                    <a:schemeClr val="bg1"/>
                  </a:solidFill>
                </a:rPr>
                <a:t>BRUSSELS</a:t>
              </a:r>
            </a:p>
          </p:txBody>
        </p:sp>
      </p:grpSp>
      <p:cxnSp>
        <p:nvCxnSpPr>
          <p:cNvPr id="86" name="Straight Connector 85"/>
          <p:cNvCxnSpPr/>
          <p:nvPr userDrawn="1"/>
        </p:nvCxnSpPr>
        <p:spPr>
          <a:xfrm>
            <a:off x="457200" y="824889"/>
            <a:ext cx="828338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417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cation Slide 3">
    <p:spTree>
      <p:nvGrpSpPr>
        <p:cNvPr id="1" name=""/>
        <p:cNvGrpSpPr/>
        <p:nvPr/>
      </p:nvGrpSpPr>
      <p:grpSpPr>
        <a:xfrm>
          <a:off x="0" y="0"/>
          <a:ext cx="0" cy="0"/>
          <a:chOff x="0" y="0"/>
          <a:chExt cx="0" cy="0"/>
        </a:xfrm>
      </p:grpSpPr>
      <p:grpSp>
        <p:nvGrpSpPr>
          <p:cNvPr id="7" name="Group 6"/>
          <p:cNvGrpSpPr/>
          <p:nvPr userDrawn="1"/>
        </p:nvGrpSpPr>
        <p:grpSpPr>
          <a:xfrm>
            <a:off x="1219200" y="1037114"/>
            <a:ext cx="1296163" cy="1588313"/>
            <a:chOff x="597317" y="1038014"/>
            <a:chExt cx="1440181" cy="1764792"/>
          </a:xfrm>
        </p:grpSpPr>
        <p:sp>
          <p:nvSpPr>
            <p:cNvPr id="8" name="Oval 7"/>
            <p:cNvSpPr/>
            <p:nvPr userDrawn="1"/>
          </p:nvSpPr>
          <p:spPr>
            <a:xfrm>
              <a:off x="597317" y="1038014"/>
              <a:ext cx="1440180" cy="144018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p:cNvSpPr txBox="1">
              <a:spLocks/>
            </p:cNvSpPr>
            <p:nvPr userDrawn="1"/>
          </p:nvSpPr>
          <p:spPr>
            <a:xfrm>
              <a:off x="597318" y="2496369"/>
              <a:ext cx="1440180" cy="306437"/>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a:solidFill>
                    <a:srgbClr val="0072CE"/>
                  </a:solidFill>
                </a:rPr>
                <a:t>Washington,</a:t>
              </a:r>
              <a:r>
                <a:rPr lang="en-US" sz="1200" b="1" baseline="0" dirty="0">
                  <a:solidFill>
                    <a:srgbClr val="0072CE"/>
                  </a:solidFill>
                </a:rPr>
                <a:t> D.C.</a:t>
              </a:r>
              <a:endParaRPr lang="en-US" sz="1200" b="1" dirty="0">
                <a:solidFill>
                  <a:srgbClr val="0072CE"/>
                </a:solidFill>
              </a:endParaRPr>
            </a:p>
          </p:txBody>
        </p:sp>
      </p:grpSp>
      <p:grpSp>
        <p:nvGrpSpPr>
          <p:cNvPr id="10" name="Group 9"/>
          <p:cNvGrpSpPr/>
          <p:nvPr userDrawn="1"/>
        </p:nvGrpSpPr>
        <p:grpSpPr>
          <a:xfrm>
            <a:off x="3057621" y="1037114"/>
            <a:ext cx="1296163" cy="1588313"/>
            <a:chOff x="2971799" y="1038014"/>
            <a:chExt cx="1440181" cy="1764792"/>
          </a:xfrm>
        </p:grpSpPr>
        <p:sp>
          <p:nvSpPr>
            <p:cNvPr id="11" name="Oval 10"/>
            <p:cNvSpPr/>
            <p:nvPr userDrawn="1"/>
          </p:nvSpPr>
          <p:spPr>
            <a:xfrm>
              <a:off x="2971800" y="1038014"/>
              <a:ext cx="1440180" cy="144018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Title"/>
            <p:cNvSpPr txBox="1">
              <a:spLocks/>
            </p:cNvSpPr>
            <p:nvPr userDrawn="1"/>
          </p:nvSpPr>
          <p:spPr>
            <a:xfrm>
              <a:off x="2971799" y="2496369"/>
              <a:ext cx="1440181" cy="306437"/>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a:solidFill>
                    <a:srgbClr val="0072CE"/>
                  </a:solidFill>
                </a:rPr>
                <a:t>New</a:t>
              </a:r>
              <a:r>
                <a:rPr lang="en-US" sz="1200" b="1" baseline="0" dirty="0">
                  <a:solidFill>
                    <a:srgbClr val="0072CE"/>
                  </a:solidFill>
                </a:rPr>
                <a:t> York</a:t>
              </a:r>
              <a:endParaRPr lang="en-US" sz="1200" b="1" dirty="0">
                <a:solidFill>
                  <a:srgbClr val="0072CE"/>
                </a:solidFill>
              </a:endParaRPr>
            </a:p>
          </p:txBody>
        </p:sp>
      </p:grpSp>
      <p:grpSp>
        <p:nvGrpSpPr>
          <p:cNvPr id="13" name="Group 12"/>
          <p:cNvGrpSpPr/>
          <p:nvPr userDrawn="1"/>
        </p:nvGrpSpPr>
        <p:grpSpPr>
          <a:xfrm>
            <a:off x="4896042" y="1037113"/>
            <a:ext cx="1296163" cy="1587576"/>
            <a:chOff x="5031471" y="1038014"/>
            <a:chExt cx="1440181" cy="1763973"/>
          </a:xfrm>
        </p:grpSpPr>
        <p:sp>
          <p:nvSpPr>
            <p:cNvPr id="14" name="Oval 13"/>
            <p:cNvSpPr/>
            <p:nvPr userDrawn="1"/>
          </p:nvSpPr>
          <p:spPr>
            <a:xfrm>
              <a:off x="5031471" y="1038014"/>
              <a:ext cx="1440180" cy="144018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Title"/>
            <p:cNvSpPr txBox="1">
              <a:spLocks/>
            </p:cNvSpPr>
            <p:nvPr userDrawn="1"/>
          </p:nvSpPr>
          <p:spPr>
            <a:xfrm>
              <a:off x="5031472" y="2495550"/>
              <a:ext cx="1440180" cy="306437"/>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a:solidFill>
                    <a:srgbClr val="0072CE"/>
                  </a:solidFill>
                </a:rPr>
                <a:t>Los Angeles</a:t>
              </a:r>
            </a:p>
          </p:txBody>
        </p:sp>
      </p:grpSp>
      <p:grpSp>
        <p:nvGrpSpPr>
          <p:cNvPr id="16" name="Group 15"/>
          <p:cNvGrpSpPr/>
          <p:nvPr userDrawn="1"/>
        </p:nvGrpSpPr>
        <p:grpSpPr>
          <a:xfrm>
            <a:off x="6734464" y="1037114"/>
            <a:ext cx="1296163" cy="1588313"/>
            <a:chOff x="7077762" y="1038014"/>
            <a:chExt cx="1440181" cy="1764792"/>
          </a:xfrm>
        </p:grpSpPr>
        <p:sp>
          <p:nvSpPr>
            <p:cNvPr id="17" name="Oval 16"/>
            <p:cNvSpPr/>
            <p:nvPr userDrawn="1"/>
          </p:nvSpPr>
          <p:spPr>
            <a:xfrm>
              <a:off x="7077762" y="1038014"/>
              <a:ext cx="1440180" cy="144018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Title"/>
            <p:cNvSpPr txBox="1">
              <a:spLocks/>
            </p:cNvSpPr>
            <p:nvPr userDrawn="1"/>
          </p:nvSpPr>
          <p:spPr>
            <a:xfrm>
              <a:off x="7077763" y="2496369"/>
              <a:ext cx="1440180" cy="306437"/>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a:solidFill>
                    <a:srgbClr val="0072CE"/>
                  </a:solidFill>
                </a:rPr>
                <a:t>San Francisco</a:t>
              </a:r>
            </a:p>
          </p:txBody>
        </p:sp>
      </p:grpSp>
      <p:grpSp>
        <p:nvGrpSpPr>
          <p:cNvPr id="19" name="Group 18"/>
          <p:cNvGrpSpPr/>
          <p:nvPr userDrawn="1"/>
        </p:nvGrpSpPr>
        <p:grpSpPr>
          <a:xfrm>
            <a:off x="2057400" y="2742443"/>
            <a:ext cx="1296163" cy="1593552"/>
            <a:chOff x="1752600" y="2822000"/>
            <a:chExt cx="1440181" cy="1770613"/>
          </a:xfrm>
        </p:grpSpPr>
        <p:sp>
          <p:nvSpPr>
            <p:cNvPr id="20" name="Oval 19"/>
            <p:cNvSpPr/>
            <p:nvPr userDrawn="1"/>
          </p:nvSpPr>
          <p:spPr>
            <a:xfrm>
              <a:off x="1752600" y="2822000"/>
              <a:ext cx="1440180" cy="144018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Title"/>
            <p:cNvSpPr txBox="1">
              <a:spLocks/>
            </p:cNvSpPr>
            <p:nvPr userDrawn="1"/>
          </p:nvSpPr>
          <p:spPr>
            <a:xfrm>
              <a:off x="1752601" y="4286176"/>
              <a:ext cx="1440180" cy="306437"/>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a:solidFill>
                    <a:srgbClr val="0072CE"/>
                  </a:solidFill>
                </a:rPr>
                <a:t>Orange County</a:t>
              </a:r>
            </a:p>
          </p:txBody>
        </p:sp>
      </p:grpSp>
      <p:grpSp>
        <p:nvGrpSpPr>
          <p:cNvPr id="22" name="Group 21"/>
          <p:cNvGrpSpPr/>
          <p:nvPr userDrawn="1"/>
        </p:nvGrpSpPr>
        <p:grpSpPr>
          <a:xfrm>
            <a:off x="3900630" y="2742444"/>
            <a:ext cx="1296163" cy="1593551"/>
            <a:chOff x="3304860" y="2822000"/>
            <a:chExt cx="1440181" cy="1770612"/>
          </a:xfrm>
        </p:grpSpPr>
        <p:sp>
          <p:nvSpPr>
            <p:cNvPr id="23" name="Oval 22"/>
            <p:cNvSpPr/>
            <p:nvPr userDrawn="1"/>
          </p:nvSpPr>
          <p:spPr>
            <a:xfrm>
              <a:off x="3304860" y="2822000"/>
              <a:ext cx="1440180" cy="144018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Title"/>
            <p:cNvSpPr txBox="1">
              <a:spLocks/>
            </p:cNvSpPr>
            <p:nvPr userDrawn="1"/>
          </p:nvSpPr>
          <p:spPr>
            <a:xfrm>
              <a:off x="3304861" y="4286175"/>
              <a:ext cx="1440180" cy="306437"/>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a:solidFill>
                    <a:srgbClr val="0072CE"/>
                  </a:solidFill>
                </a:rPr>
                <a:t>London</a:t>
              </a:r>
            </a:p>
          </p:txBody>
        </p:sp>
      </p:grpSp>
      <p:grpSp>
        <p:nvGrpSpPr>
          <p:cNvPr id="25" name="Group 24"/>
          <p:cNvGrpSpPr/>
          <p:nvPr userDrawn="1"/>
        </p:nvGrpSpPr>
        <p:grpSpPr>
          <a:xfrm>
            <a:off x="5743861" y="2723249"/>
            <a:ext cx="1296166" cy="1593552"/>
            <a:chOff x="5181598" y="2822000"/>
            <a:chExt cx="1440185" cy="1770613"/>
          </a:xfrm>
        </p:grpSpPr>
        <p:sp>
          <p:nvSpPr>
            <p:cNvPr id="26" name="Oval 25"/>
            <p:cNvSpPr/>
            <p:nvPr userDrawn="1"/>
          </p:nvSpPr>
          <p:spPr>
            <a:xfrm>
              <a:off x="5181600" y="2822000"/>
              <a:ext cx="1440180" cy="1440180"/>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Title"/>
            <p:cNvSpPr txBox="1">
              <a:spLocks/>
            </p:cNvSpPr>
            <p:nvPr userDrawn="1"/>
          </p:nvSpPr>
          <p:spPr>
            <a:xfrm>
              <a:off x="5181598" y="4286176"/>
              <a:ext cx="1440185" cy="306437"/>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a:solidFill>
                    <a:srgbClr val="0072CE"/>
                  </a:solidFill>
                </a:rPr>
                <a:t>Brussels</a:t>
              </a:r>
            </a:p>
          </p:txBody>
        </p:sp>
      </p:grpSp>
      <p:cxnSp>
        <p:nvCxnSpPr>
          <p:cNvPr id="28" name="Straight Connector 27"/>
          <p:cNvCxnSpPr/>
          <p:nvPr userDrawn="1"/>
        </p:nvCxnSpPr>
        <p:spPr>
          <a:xfrm>
            <a:off x="457200" y="824889"/>
            <a:ext cx="828338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611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Questions 1">
    <p:spTree>
      <p:nvGrpSpPr>
        <p:cNvPr id="1" name=""/>
        <p:cNvGrpSpPr/>
        <p:nvPr/>
      </p:nvGrpSpPr>
      <p:grpSpPr>
        <a:xfrm>
          <a:off x="0" y="0"/>
          <a:ext cx="0" cy="0"/>
          <a:chOff x="0" y="0"/>
          <a:chExt cx="0" cy="0"/>
        </a:xfrm>
      </p:grpSpPr>
      <p:cxnSp>
        <p:nvCxnSpPr>
          <p:cNvPr id="6" name="Straight Connector 5"/>
          <p:cNvCxnSpPr/>
          <p:nvPr userDrawn="1"/>
        </p:nvCxnSpPr>
        <p:spPr>
          <a:xfrm>
            <a:off x="457200" y="824889"/>
            <a:ext cx="828338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9148" y="1174172"/>
            <a:ext cx="3183052" cy="3181619"/>
          </a:xfrm>
          <a:prstGeom prst="rect">
            <a:avLst/>
          </a:prstGeom>
        </p:spPr>
      </p:pic>
    </p:spTree>
    <p:extLst>
      <p:ext uri="{BB962C8B-B14F-4D97-AF65-F5344CB8AC3E}">
        <p14:creationId xmlns:p14="http://schemas.microsoft.com/office/powerpoint/2010/main" val="927063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Questions 2">
    <p:spTree>
      <p:nvGrpSpPr>
        <p:cNvPr id="1" name=""/>
        <p:cNvGrpSpPr/>
        <p:nvPr/>
      </p:nvGrpSpPr>
      <p:grpSpPr>
        <a:xfrm>
          <a:off x="0" y="0"/>
          <a:ext cx="0" cy="0"/>
          <a:chOff x="0" y="0"/>
          <a:chExt cx="0" cy="0"/>
        </a:xfrm>
      </p:grpSpPr>
      <p:cxnSp>
        <p:nvCxnSpPr>
          <p:cNvPr id="6" name="Straight Connector 5"/>
          <p:cNvCxnSpPr/>
          <p:nvPr userDrawn="1"/>
        </p:nvCxnSpPr>
        <p:spPr>
          <a:xfrm>
            <a:off x="457200" y="824889"/>
            <a:ext cx="828338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1514" y="1174172"/>
            <a:ext cx="3183052" cy="3181619"/>
          </a:xfrm>
          <a:prstGeom prst="rect">
            <a:avLst/>
          </a:prstGeom>
        </p:spPr>
      </p:pic>
    </p:spTree>
    <p:extLst>
      <p:ext uri="{BB962C8B-B14F-4D97-AF65-F5344CB8AC3E}">
        <p14:creationId xmlns:p14="http://schemas.microsoft.com/office/powerpoint/2010/main" val="713813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Rectangle 4"/>
          <p:cNvSpPr/>
          <p:nvPr userDrawn="1"/>
        </p:nvSpPr>
        <p:spPr>
          <a:xfrm>
            <a:off x="4572000" y="2244864"/>
            <a:ext cx="4038600" cy="1219200"/>
          </a:xfrm>
          <a:prstGeom prst="rect">
            <a:avLst/>
          </a:prstGeom>
        </p:spPr>
        <p:txBody>
          <a:bodyPr lIns="0" tIns="0" rIns="0" bIns="0">
            <a:noAutofit/>
          </a:bodyPr>
          <a:lstStyle/>
          <a:p>
            <a:r>
              <a:rPr lang="en-US" sz="1100" dirty="0">
                <a:solidFill>
                  <a:schemeClr val="tx1">
                    <a:lumMod val="75000"/>
                    <a:lumOff val="25000"/>
                  </a:schemeClr>
                </a:solidFill>
                <a:latin typeface="Calibri Light" panose="020F0302020204030204" pitchFamily="34" charset="0"/>
              </a:rPr>
              <a:t>Crowell &amp; Moring LLP is an international law firm with approximately 500 lawyers representing clients in litigation and arbitration, regulatory, and transactional matters. The firm is internationally recognized for its representation of Fortune 500 companies in high-stakes litigation, as well as its ongoing commitment to </a:t>
            </a:r>
            <a:r>
              <a:rPr lang="en-US" sz="1100" i="1" dirty="0">
                <a:solidFill>
                  <a:schemeClr val="tx1">
                    <a:lumMod val="75000"/>
                    <a:lumOff val="25000"/>
                  </a:schemeClr>
                </a:solidFill>
                <a:latin typeface="Calibri Light" panose="020F0302020204030204" pitchFamily="34" charset="0"/>
              </a:rPr>
              <a:t>pro bono</a:t>
            </a:r>
            <a:r>
              <a:rPr lang="en-US" sz="1100" dirty="0">
                <a:solidFill>
                  <a:schemeClr val="tx1">
                    <a:lumMod val="75000"/>
                    <a:lumOff val="25000"/>
                  </a:schemeClr>
                </a:solidFill>
                <a:latin typeface="Calibri Light" panose="020F0302020204030204" pitchFamily="34" charset="0"/>
              </a:rPr>
              <a:t> service and diversity. The firm has offices in Washington, D.C., New York, Los Angeles, San Francisco, Orange County, London, and Brussels. </a:t>
            </a:r>
          </a:p>
        </p:txBody>
      </p:sp>
      <p:sp>
        <p:nvSpPr>
          <p:cNvPr id="6" name="Rectangle 5"/>
          <p:cNvSpPr/>
          <p:nvPr userDrawn="1"/>
        </p:nvSpPr>
        <p:spPr>
          <a:xfrm>
            <a:off x="4572000" y="3692664"/>
            <a:ext cx="1760418" cy="246221"/>
          </a:xfrm>
          <a:prstGeom prst="rect">
            <a:avLst/>
          </a:prstGeom>
        </p:spPr>
        <p:txBody>
          <a:bodyPr wrap="none" lIns="0" tIns="0" rIns="0" bIns="0">
            <a:noAutofit/>
          </a:bodyPr>
          <a:lstStyle/>
          <a:p>
            <a:r>
              <a:rPr lang="en-US" sz="1050" dirty="0">
                <a:solidFill>
                  <a:schemeClr val="tx1">
                    <a:lumMod val="75000"/>
                    <a:lumOff val="25000"/>
                  </a:schemeClr>
                </a:solidFill>
                <a:latin typeface="Calibri Light" panose="020F0302020204030204" pitchFamily="34" charset="0"/>
              </a:rPr>
              <a:t>© Crowell &amp; Moring LLP 2018 </a:t>
            </a:r>
          </a:p>
        </p:txBody>
      </p:sp>
      <p:sp>
        <p:nvSpPr>
          <p:cNvPr id="7" name="Slide Title"/>
          <p:cNvSpPr txBox="1">
            <a:spLocks/>
          </p:cNvSpPr>
          <p:nvPr userDrawn="1"/>
        </p:nvSpPr>
        <p:spPr>
          <a:xfrm>
            <a:off x="4572000" y="1874976"/>
            <a:ext cx="3200400" cy="293688"/>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2000" b="1" dirty="0">
                <a:solidFill>
                  <a:srgbClr val="9D2235"/>
                </a:solidFill>
              </a:rPr>
              <a:t>crowell.com</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0800" y="285750"/>
            <a:ext cx="2399855" cy="457200"/>
          </a:xfrm>
          <a:prstGeom prst="rect">
            <a:avLst/>
          </a:prstGeom>
        </p:spPr>
      </p:pic>
      <p:sp>
        <p:nvSpPr>
          <p:cNvPr id="2" name="Rectangle 1"/>
          <p:cNvSpPr/>
          <p:nvPr userDrawn="1"/>
        </p:nvSpPr>
        <p:spPr>
          <a:xfrm>
            <a:off x="4572001" y="3938885"/>
            <a:ext cx="4114800" cy="415498"/>
          </a:xfrm>
          <a:prstGeom prst="rect">
            <a:avLst/>
          </a:prstGeom>
        </p:spPr>
        <p:txBody>
          <a:bodyPr wrap="square" lIns="0" tIns="0" rIns="0" bIns="0">
            <a:spAutoFit/>
          </a:bodyPr>
          <a:lstStyle/>
          <a:p>
            <a:r>
              <a:rPr lang="en-US" sz="900" kern="1200" dirty="0">
                <a:solidFill>
                  <a:schemeClr val="tx1">
                    <a:lumMod val="75000"/>
                    <a:lumOff val="25000"/>
                  </a:schemeClr>
                </a:solidFill>
                <a:effectLst/>
                <a:latin typeface="Calibri Light" panose="020F0302020204030204" pitchFamily="34" charset="0"/>
                <a:ea typeface="+mn-ea"/>
                <a:cs typeface="+mn-cs"/>
              </a:rPr>
              <a:t>Attorney advertising. The contents of this briefing are not intended to serve as </a:t>
            </a:r>
            <a:br>
              <a:rPr lang="en-US" sz="900" kern="1200" dirty="0">
                <a:solidFill>
                  <a:schemeClr val="tx1">
                    <a:lumMod val="75000"/>
                    <a:lumOff val="25000"/>
                  </a:schemeClr>
                </a:solidFill>
                <a:effectLst/>
                <a:latin typeface="Calibri Light" panose="020F0302020204030204" pitchFamily="34" charset="0"/>
                <a:ea typeface="+mn-ea"/>
                <a:cs typeface="+mn-cs"/>
              </a:rPr>
            </a:br>
            <a:r>
              <a:rPr lang="en-US" sz="900" kern="1200" dirty="0">
                <a:solidFill>
                  <a:schemeClr val="tx1">
                    <a:lumMod val="75000"/>
                    <a:lumOff val="25000"/>
                  </a:schemeClr>
                </a:solidFill>
                <a:effectLst/>
                <a:latin typeface="Calibri Light" panose="020F0302020204030204" pitchFamily="34" charset="0"/>
                <a:ea typeface="+mn-ea"/>
                <a:cs typeface="+mn-cs"/>
              </a:rPr>
              <a:t>legal advice related to any individual situation. This material is made available by </a:t>
            </a:r>
          </a:p>
          <a:p>
            <a:r>
              <a:rPr lang="en-US" sz="900" kern="1200" dirty="0">
                <a:solidFill>
                  <a:schemeClr val="tx1">
                    <a:lumMod val="75000"/>
                    <a:lumOff val="25000"/>
                  </a:schemeClr>
                </a:solidFill>
                <a:effectLst/>
                <a:latin typeface="Calibri Light" panose="020F0302020204030204" pitchFamily="34" charset="0"/>
                <a:ea typeface="+mn-ea"/>
                <a:cs typeface="+mn-cs"/>
              </a:rPr>
              <a:t>Crowell &amp; Moring LLP for information purposes only.</a:t>
            </a:r>
            <a:endParaRPr lang="en-US" sz="900" dirty="0">
              <a:solidFill>
                <a:schemeClr val="tx1">
                  <a:lumMod val="75000"/>
                  <a:lumOff val="25000"/>
                </a:schemeClr>
              </a:solidFill>
              <a:latin typeface="Calibri Light" panose="020F0302020204030204" pitchFamily="34" charset="0"/>
            </a:endParaRPr>
          </a:p>
        </p:txBody>
      </p:sp>
      <p:cxnSp>
        <p:nvCxnSpPr>
          <p:cNvPr id="4" name="Straight Connector 3"/>
          <p:cNvCxnSpPr/>
          <p:nvPr userDrawn="1"/>
        </p:nvCxnSpPr>
        <p:spPr>
          <a:xfrm>
            <a:off x="4572000" y="3562350"/>
            <a:ext cx="4114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89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37778-0951-4F47-9FCB-F8AA33FC52DF}" type="slidenum">
              <a:rPr lang="en-US" smtClean="0"/>
              <a:t>‹#›</a:t>
            </a:fld>
            <a:endParaRPr lang="en-US"/>
          </a:p>
        </p:txBody>
      </p:sp>
    </p:spTree>
    <p:extLst>
      <p:ext uri="{BB962C8B-B14F-4D97-AF65-F5344CB8AC3E}">
        <p14:creationId xmlns:p14="http://schemas.microsoft.com/office/powerpoint/2010/main" val="95601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37778-0951-4F47-9FCB-F8AA33FC52DF}" type="slidenum">
              <a:rPr lang="en-US" smtClean="0"/>
              <a:t>‹#›</a:t>
            </a:fld>
            <a:endParaRPr lang="en-US"/>
          </a:p>
        </p:txBody>
      </p:sp>
    </p:spTree>
    <p:extLst>
      <p:ext uri="{BB962C8B-B14F-4D97-AF65-F5344CB8AC3E}">
        <p14:creationId xmlns:p14="http://schemas.microsoft.com/office/powerpoint/2010/main" val="327240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37778-0951-4F47-9FCB-F8AA33FC52DF}" type="slidenum">
              <a:rPr lang="en-US" smtClean="0"/>
              <a:t>‹#›</a:t>
            </a:fld>
            <a:endParaRPr lang="en-US"/>
          </a:p>
        </p:txBody>
      </p:sp>
    </p:spTree>
    <p:extLst>
      <p:ext uri="{BB962C8B-B14F-4D97-AF65-F5344CB8AC3E}">
        <p14:creationId xmlns:p14="http://schemas.microsoft.com/office/powerpoint/2010/main" val="289077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37778-0951-4F47-9FCB-F8AA33FC52DF}" type="slidenum">
              <a:rPr lang="en-US" smtClean="0"/>
              <a:t>‹#›</a:t>
            </a:fld>
            <a:endParaRPr lang="en-US"/>
          </a:p>
        </p:txBody>
      </p:sp>
    </p:spTree>
    <p:extLst>
      <p:ext uri="{BB962C8B-B14F-4D97-AF65-F5344CB8AC3E}">
        <p14:creationId xmlns:p14="http://schemas.microsoft.com/office/powerpoint/2010/main" val="100320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37778-0951-4F47-9FCB-F8AA33FC52DF}" type="slidenum">
              <a:rPr lang="en-US" smtClean="0"/>
              <a:t>‹#›</a:t>
            </a:fld>
            <a:endParaRPr lang="en-US"/>
          </a:p>
        </p:txBody>
      </p:sp>
    </p:spTree>
    <p:extLst>
      <p:ext uri="{BB962C8B-B14F-4D97-AF65-F5344CB8AC3E}">
        <p14:creationId xmlns:p14="http://schemas.microsoft.com/office/powerpoint/2010/main" val="184123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37778-0951-4F47-9FCB-F8AA33FC52DF}" type="slidenum">
              <a:rPr lang="en-US" smtClean="0"/>
              <a:t>‹#›</a:t>
            </a:fld>
            <a:endParaRPr lang="en-US"/>
          </a:p>
        </p:txBody>
      </p:sp>
    </p:spTree>
    <p:extLst>
      <p:ext uri="{BB962C8B-B14F-4D97-AF65-F5344CB8AC3E}">
        <p14:creationId xmlns:p14="http://schemas.microsoft.com/office/powerpoint/2010/main" val="346026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37778-0951-4F47-9FCB-F8AA33FC52DF}" type="slidenum">
              <a:rPr lang="en-US" smtClean="0"/>
              <a:t>‹#›</a:t>
            </a:fld>
            <a:endParaRPr lang="en-US"/>
          </a:p>
        </p:txBody>
      </p:sp>
    </p:spTree>
    <p:extLst>
      <p:ext uri="{BB962C8B-B14F-4D97-AF65-F5344CB8AC3E}">
        <p14:creationId xmlns:p14="http://schemas.microsoft.com/office/powerpoint/2010/main" val="2681573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537778-0951-4F47-9FCB-F8AA33FC52DF}" type="slidenum">
              <a:rPr lang="en-US" smtClean="0"/>
              <a:t>‹#›</a:t>
            </a:fld>
            <a:endParaRPr lang="en-US"/>
          </a:p>
        </p:txBody>
      </p:sp>
    </p:spTree>
    <p:extLst>
      <p:ext uri="{BB962C8B-B14F-4D97-AF65-F5344CB8AC3E}">
        <p14:creationId xmlns:p14="http://schemas.microsoft.com/office/powerpoint/2010/main" val="409893942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17" r:id="rId14"/>
    <p:sldLayoutId id="2147483716" r:id="rId15"/>
    <p:sldLayoutId id="2147483723" r:id="rId16"/>
    <p:sldLayoutId id="2147483724" r:id="rId17"/>
    <p:sldLayoutId id="2147483725" r:id="rId18"/>
    <p:sldLayoutId id="2147483715" r:id="rId19"/>
    <p:sldLayoutId id="2147483722" r:id="rId20"/>
    <p:sldLayoutId id="2147483720" r:id="rId21"/>
    <p:sldLayoutId id="2147483726" r:id="rId22"/>
    <p:sldLayoutId id="2147483727" r:id="rId23"/>
    <p:sldLayoutId id="2147483718" r:id="rId2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microsoft.com/office/2007/relationships/hdphoto" Target="../media/hdphoto7.wdp"/><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3000"/>
                    </a14:imgEffect>
                  </a14:imgLayer>
                </a14:imgProps>
              </a:ext>
            </a:extLst>
          </a:blip>
          <a:srcRect/>
          <a:stretch>
            <a:fillRect/>
          </a:stretch>
        </a:blipFill>
        <a:effectLst/>
      </p:bgPr>
    </p:bg>
    <p:spTree>
      <p:nvGrpSpPr>
        <p:cNvPr id="1" name="" descr="" title=""/>
        <p:cNvGrpSpPr/>
        <p:nvPr/>
      </p:nvGrpSpPr>
      <p:grpSpPr>
        <a:xfrm>
          <a:off x="0" y="0"/>
          <a:ext cx="0" cy="0"/>
          <a:chOff x="0" y="0"/>
          <a:chExt cx="0" cy="0"/>
        </a:xfrm>
      </p:grpSpPr>
      <p:sp>
        <p:nvSpPr>
          <p:cNvPr id="8" name="Text Placeholder 8" descr="" title=""/>
          <p:cNvSpPr txBox="1">
            <a:spLocks/>
          </p:cNvSpPr>
          <p:nvPr/>
        </p:nvSpPr>
        <p:spPr>
          <a:xfrm>
            <a:off x="4343400" y="2114550"/>
            <a:ext cx="4724400" cy="1295400"/>
          </a:xfrm>
          <a:prstGeom prst="rect">
            <a:avLst/>
          </a:prstGeom>
        </p:spPr>
        <p:txBody>
          <a:bodyPr lIns="0" tIns="0" rIns="0" bIns="0"/>
          <a:lstStyle>
            <a:lvl1pPr marL="0" indent="0" algn="l" defTabSz="816186" rtl="0" eaLnBrk="1" latinLnBrk="0" hangingPunct="1">
              <a:spcBef>
                <a:spcPct val="20000"/>
              </a:spcBef>
              <a:buFont typeface="Arial" panose="020B0604020202020204" pitchFamily="34" charset="0"/>
              <a:buNone/>
              <a:defRPr sz="3400" b="1" kern="1200">
                <a:solidFill>
                  <a:srgbClr val="9D2235"/>
                </a:solidFill>
                <a:latin typeface="+mn-lt"/>
                <a:ea typeface="+mn-ea"/>
                <a:cs typeface="+mn-cs"/>
              </a:defRPr>
            </a:lvl1pPr>
            <a:lvl2pPr marL="663152" indent="-255059" algn="l" defTabSz="81618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0234" indent="-204046" algn="l" defTabSz="8161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28326"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6420"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4514"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2607"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0700"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8794"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400" dirty="0"/>
              <a:t>Who are you calling a pirate? Willful infringement and enhanced </a:t>
            </a:r>
            <a:r>
              <a:rPr lang="en-US" sz="2400" dirty="0" smtClean="0"/>
              <a:t>damages</a:t>
            </a:r>
          </a:p>
          <a:p>
            <a:pPr>
              <a:spcBef>
                <a:spcPts val="0"/>
              </a:spcBef>
            </a:pPr>
            <a:r>
              <a:rPr lang="en-US" sz="2800" i="1" dirty="0" smtClean="0">
                <a:solidFill>
                  <a:schemeClr val="tx1">
                    <a:lumMod val="75000"/>
                    <a:lumOff val="25000"/>
                  </a:schemeClr>
                </a:solidFill>
              </a:rPr>
              <a:t>The Role of Opinions of Counsel</a:t>
            </a:r>
          </a:p>
        </p:txBody>
      </p:sp>
      <p:sp>
        <p:nvSpPr>
          <p:cNvPr id="10" name="Text Placeholder 8" descr="" title=""/>
          <p:cNvSpPr txBox="1">
            <a:spLocks/>
          </p:cNvSpPr>
          <p:nvPr/>
        </p:nvSpPr>
        <p:spPr>
          <a:xfrm>
            <a:off x="4458690" y="4095750"/>
            <a:ext cx="4304310" cy="895350"/>
          </a:xfrm>
          <a:prstGeom prst="rect">
            <a:avLst/>
          </a:prstGeom>
        </p:spPr>
        <p:txBody>
          <a:bodyPr lIns="0" tIns="0" rIns="0" bIns="0"/>
          <a:lstStyle>
            <a:lvl1pPr marL="0" indent="0" algn="l" defTabSz="816186" rtl="0" eaLnBrk="1" latinLnBrk="0" hangingPunct="1">
              <a:spcBef>
                <a:spcPct val="20000"/>
              </a:spcBef>
              <a:buFont typeface="Arial" panose="020B0604020202020204" pitchFamily="34" charset="0"/>
              <a:buNone/>
              <a:defRPr sz="1600" b="0" kern="1200">
                <a:solidFill>
                  <a:schemeClr val="tx1">
                    <a:lumMod val="50000"/>
                    <a:lumOff val="50000"/>
                  </a:schemeClr>
                </a:solidFill>
                <a:latin typeface="+mn-lt"/>
                <a:ea typeface="+mn-ea"/>
                <a:cs typeface="+mn-cs"/>
              </a:defRPr>
            </a:lvl1pPr>
            <a:lvl2pPr marL="663152" indent="-255059" algn="l" defTabSz="81618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0234" indent="-204046" algn="l" defTabSz="8161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28326"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6420"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4514"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2607"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0700"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8794"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nSpc>
                <a:spcPts val="1200"/>
              </a:lnSpc>
              <a:spcBef>
                <a:spcPts val="0"/>
              </a:spcBef>
            </a:pPr>
            <a:r>
              <a:rPr lang="en-US" sz="1200" dirty="0">
                <a:solidFill>
                  <a:schemeClr val="tx1">
                    <a:lumMod val="75000"/>
                    <a:lumOff val="25000"/>
                  </a:schemeClr>
                </a:solidFill>
              </a:rPr>
              <a:t>Gabriel Ramsey</a:t>
            </a:r>
          </a:p>
          <a:p>
            <a:pPr>
              <a:lnSpc>
                <a:spcPts val="1200"/>
              </a:lnSpc>
              <a:spcBef>
                <a:spcPts val="0"/>
              </a:spcBef>
            </a:pPr>
            <a:r>
              <a:rPr lang="en-US" sz="1200" i="1" dirty="0">
                <a:solidFill>
                  <a:schemeClr val="tx1">
                    <a:lumMod val="75000"/>
                    <a:lumOff val="25000"/>
                  </a:schemeClr>
                </a:solidFill>
              </a:rPr>
              <a:t>Partner, Crowell &amp; Moring </a:t>
            </a:r>
            <a:r>
              <a:rPr lang="en-US" sz="1200" i="1" dirty="0" smtClean="0">
                <a:solidFill>
                  <a:schemeClr val="tx1">
                    <a:lumMod val="75000"/>
                    <a:lumOff val="25000"/>
                  </a:schemeClr>
                </a:solidFill>
              </a:rPr>
              <a:t>LLP</a:t>
            </a:r>
            <a:endParaRPr lang="en-US" sz="1200" i="1" dirty="0">
              <a:solidFill>
                <a:schemeClr val="tx1">
                  <a:lumMod val="75000"/>
                  <a:lumOff val="25000"/>
                </a:schemeClr>
              </a:solidFill>
            </a:endParaRPr>
          </a:p>
        </p:txBody>
      </p:sp>
    </p:spTree>
    <p:extLst>
      <p:ext uri="{BB962C8B-B14F-4D97-AF65-F5344CB8AC3E}">
        <p14:creationId xmlns:p14="http://schemas.microsoft.com/office/powerpoint/2010/main" val="645731059"/>
      </p:ext>
    </p:extLst>
  </p:cSld>
  <p:clrMapOvr>
    <a:masterClrMapping/>
  </p:clrMapOvr>
</p:sld>
</file>

<file path=ppt/slides/slide1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extBox 6" descr="" title=""/>
          <p:cNvSpPr txBox="1"/>
          <p:nvPr/>
        </p:nvSpPr>
        <p:spPr>
          <a:xfrm>
            <a:off x="451237" y="819150"/>
            <a:ext cx="8306503" cy="3048498"/>
          </a:xfrm>
          <a:prstGeom prst="rect">
            <a:avLst/>
          </a:prstGeom>
          <a:noFill/>
        </p:spPr>
        <p:txBody>
          <a:bodyPr wrap="square" lIns="0" tIns="0" rIns="0" bIns="0" rtlCol="0">
            <a:noAutofit/>
          </a:bodyPr>
          <a:lstStyle/>
          <a:p>
            <a:pPr marL="285750" indent="-285750">
              <a:spcBef>
                <a:spcPts val="800"/>
              </a:spcBef>
              <a:buFont typeface="Arial" panose="020B0604020202020204" pitchFamily="34" charset="0"/>
              <a:buChar char="•"/>
            </a:pPr>
            <a:r>
              <a:rPr lang="en-US" sz="2200" b="1" dirty="0" smtClean="0">
                <a:solidFill>
                  <a:schemeClr val="tx1">
                    <a:lumMod val="75000"/>
                    <a:lumOff val="25000"/>
                  </a:schemeClr>
                </a:solidFill>
              </a:rPr>
              <a:t>General alleged “oral” opinion, “we talked with counsel,” “got a clean bill of health” or “got the go”</a:t>
            </a:r>
          </a:p>
          <a:p>
            <a:pPr algn="r">
              <a:lnSpc>
                <a:spcPts val="1200"/>
              </a:lnSpc>
            </a:pPr>
            <a:r>
              <a:rPr lang="en-US" sz="1200" b="1" i="1" dirty="0" err="1" smtClean="0">
                <a:solidFill>
                  <a:schemeClr val="tx1">
                    <a:lumMod val="75000"/>
                    <a:lumOff val="25000"/>
                  </a:schemeClr>
                </a:solidFill>
              </a:rPr>
              <a:t>PPC</a:t>
            </a:r>
            <a:r>
              <a:rPr lang="en-US" sz="1200" b="1" i="1" dirty="0" smtClean="0">
                <a:solidFill>
                  <a:schemeClr val="tx1">
                    <a:lumMod val="75000"/>
                    <a:lumOff val="25000"/>
                  </a:schemeClr>
                </a:solidFill>
              </a:rPr>
              <a:t> Broadband </a:t>
            </a:r>
            <a:r>
              <a:rPr lang="en-US" sz="1200" b="1" i="1" dirty="0">
                <a:solidFill>
                  <a:schemeClr val="tx1">
                    <a:lumMod val="75000"/>
                    <a:lumOff val="25000"/>
                  </a:schemeClr>
                </a:solidFill>
              </a:rPr>
              <a:t>v. Corning </a:t>
            </a:r>
            <a:r>
              <a:rPr lang="en-US" sz="1200" b="1" i="1" dirty="0" smtClean="0">
                <a:solidFill>
                  <a:schemeClr val="tx1">
                    <a:lumMod val="75000"/>
                    <a:lumOff val="25000"/>
                  </a:schemeClr>
                </a:solidFill>
              </a:rPr>
              <a:t>Optical</a:t>
            </a:r>
            <a:r>
              <a:rPr lang="en-US" sz="1200" b="1" dirty="0" smtClean="0">
                <a:solidFill>
                  <a:schemeClr val="tx1">
                    <a:lumMod val="75000"/>
                    <a:lumOff val="25000"/>
                  </a:schemeClr>
                </a:solidFill>
              </a:rPr>
              <a:t>, 2016 </a:t>
            </a:r>
            <a:r>
              <a:rPr lang="en-US" sz="1200" b="1" dirty="0">
                <a:solidFill>
                  <a:schemeClr val="tx1">
                    <a:lumMod val="75000"/>
                    <a:lumOff val="25000"/>
                  </a:schemeClr>
                </a:solidFill>
              </a:rPr>
              <a:t>U.S. Dist. LEXIS 152450 (</a:t>
            </a:r>
            <a:r>
              <a:rPr lang="en-US" sz="1200" b="1" dirty="0" err="1">
                <a:solidFill>
                  <a:schemeClr val="tx1">
                    <a:lumMod val="75000"/>
                    <a:lumOff val="25000"/>
                  </a:schemeClr>
                </a:solidFill>
              </a:rPr>
              <a:t>N.D.N.Y</a:t>
            </a:r>
            <a:r>
              <a:rPr lang="en-US" sz="1200" b="1" dirty="0">
                <a:solidFill>
                  <a:schemeClr val="tx1">
                    <a:lumMod val="75000"/>
                    <a:lumOff val="25000"/>
                  </a:schemeClr>
                </a:solidFill>
              </a:rPr>
              <a:t>. Nov. 3, 2016</a:t>
            </a:r>
            <a:r>
              <a:rPr lang="en-US" sz="1200" b="1" dirty="0" smtClean="0">
                <a:solidFill>
                  <a:schemeClr val="tx1">
                    <a:lumMod val="75000"/>
                    <a:lumOff val="25000"/>
                  </a:schemeClr>
                </a:solidFill>
              </a:rPr>
              <a:t>)</a:t>
            </a:r>
          </a:p>
          <a:p>
            <a:pPr algn="r">
              <a:lnSpc>
                <a:spcPts val="1200"/>
              </a:lnSpc>
            </a:pPr>
            <a:r>
              <a:rPr lang="en-US" sz="1200" b="1" i="1" dirty="0" smtClean="0">
                <a:solidFill>
                  <a:schemeClr val="tx1">
                    <a:lumMod val="75000"/>
                    <a:lumOff val="25000"/>
                  </a:schemeClr>
                </a:solidFill>
              </a:rPr>
              <a:t>Polara v</a:t>
            </a:r>
            <a:r>
              <a:rPr lang="en-US" sz="1200" b="1" i="1" dirty="0">
                <a:solidFill>
                  <a:schemeClr val="tx1">
                    <a:lumMod val="75000"/>
                    <a:lumOff val="25000"/>
                  </a:schemeClr>
                </a:solidFill>
              </a:rPr>
              <a:t>. </a:t>
            </a:r>
            <a:r>
              <a:rPr lang="en-US" sz="1200" b="1" i="1" dirty="0" smtClean="0">
                <a:solidFill>
                  <a:schemeClr val="tx1">
                    <a:lumMod val="75000"/>
                    <a:lumOff val="25000"/>
                  </a:schemeClr>
                </a:solidFill>
              </a:rPr>
              <a:t>Campbell</a:t>
            </a:r>
            <a:r>
              <a:rPr lang="en-US" sz="1200" b="1" dirty="0" smtClean="0">
                <a:solidFill>
                  <a:schemeClr val="tx1">
                    <a:lumMod val="75000"/>
                    <a:lumOff val="25000"/>
                  </a:schemeClr>
                </a:solidFill>
              </a:rPr>
              <a:t>, </a:t>
            </a:r>
            <a:r>
              <a:rPr lang="en-US" sz="1200" b="1" dirty="0">
                <a:solidFill>
                  <a:schemeClr val="tx1">
                    <a:lumMod val="75000"/>
                    <a:lumOff val="25000"/>
                  </a:schemeClr>
                </a:solidFill>
              </a:rPr>
              <a:t>894 </a:t>
            </a:r>
            <a:r>
              <a:rPr lang="en-US" sz="1200" b="1" dirty="0" err="1">
                <a:solidFill>
                  <a:schemeClr val="tx1">
                    <a:lumMod val="75000"/>
                    <a:lumOff val="25000"/>
                  </a:schemeClr>
                </a:solidFill>
              </a:rPr>
              <a:t>F.3d</a:t>
            </a:r>
            <a:r>
              <a:rPr lang="en-US" sz="1200" b="1" dirty="0">
                <a:solidFill>
                  <a:schemeClr val="tx1">
                    <a:lumMod val="75000"/>
                    <a:lumOff val="25000"/>
                  </a:schemeClr>
                </a:solidFill>
              </a:rPr>
              <a:t> </a:t>
            </a:r>
            <a:r>
              <a:rPr lang="en-US" sz="1200" b="1" dirty="0" smtClean="0">
                <a:solidFill>
                  <a:schemeClr val="tx1">
                    <a:lumMod val="75000"/>
                    <a:lumOff val="25000"/>
                  </a:schemeClr>
                </a:solidFill>
              </a:rPr>
              <a:t>1339 </a:t>
            </a:r>
            <a:r>
              <a:rPr lang="en-US" sz="1200" b="1" dirty="0">
                <a:solidFill>
                  <a:schemeClr val="tx1">
                    <a:lumMod val="75000"/>
                    <a:lumOff val="25000"/>
                  </a:schemeClr>
                </a:solidFill>
              </a:rPr>
              <a:t>(Fed. Cir. 2018</a:t>
            </a:r>
            <a:r>
              <a:rPr lang="en-US" sz="1200" b="1" dirty="0" smtClean="0">
                <a:solidFill>
                  <a:schemeClr val="tx1">
                    <a:lumMod val="75000"/>
                    <a:lumOff val="25000"/>
                  </a:schemeClr>
                </a:solidFill>
              </a:rPr>
              <a:t>)</a:t>
            </a:r>
          </a:p>
          <a:p>
            <a:pPr algn="r">
              <a:lnSpc>
                <a:spcPts val="1200"/>
              </a:lnSpc>
            </a:pPr>
            <a:r>
              <a:rPr lang="en-US" sz="1200" b="1" i="1" dirty="0" smtClean="0">
                <a:solidFill>
                  <a:schemeClr val="tx1">
                    <a:lumMod val="75000"/>
                    <a:lumOff val="25000"/>
                  </a:schemeClr>
                </a:solidFill>
              </a:rPr>
              <a:t>Omega Patents v. </a:t>
            </a:r>
            <a:r>
              <a:rPr lang="en-US" sz="1200" b="1" i="1" dirty="0" err="1" smtClean="0">
                <a:solidFill>
                  <a:schemeClr val="tx1">
                    <a:lumMod val="75000"/>
                    <a:lumOff val="25000"/>
                  </a:schemeClr>
                </a:solidFill>
              </a:rPr>
              <a:t>Calamp</a:t>
            </a:r>
            <a:r>
              <a:rPr lang="en-US" sz="1200" b="1" dirty="0">
                <a:solidFill>
                  <a:schemeClr val="tx1">
                    <a:lumMod val="75000"/>
                    <a:lumOff val="25000"/>
                  </a:schemeClr>
                </a:solidFill>
              </a:rPr>
              <a:t>, </a:t>
            </a:r>
            <a:r>
              <a:rPr lang="en-US" sz="1200" b="1" dirty="0" smtClean="0">
                <a:solidFill>
                  <a:schemeClr val="tx1">
                    <a:lumMod val="75000"/>
                    <a:lumOff val="25000"/>
                  </a:schemeClr>
                </a:solidFill>
              </a:rPr>
              <a:t>2017 </a:t>
            </a:r>
            <a:r>
              <a:rPr lang="en-US" sz="1200" b="1" dirty="0">
                <a:solidFill>
                  <a:schemeClr val="tx1">
                    <a:lumMod val="75000"/>
                    <a:lumOff val="25000"/>
                  </a:schemeClr>
                </a:solidFill>
              </a:rPr>
              <a:t>U.S. Dist. LEXIS </a:t>
            </a:r>
            <a:r>
              <a:rPr lang="en-US" sz="1200" b="1" dirty="0" smtClean="0">
                <a:solidFill>
                  <a:schemeClr val="tx1">
                    <a:lumMod val="75000"/>
                    <a:lumOff val="25000"/>
                  </a:schemeClr>
                </a:solidFill>
              </a:rPr>
              <a:t>55846 (M.D</a:t>
            </a:r>
            <a:r>
              <a:rPr lang="en-US" sz="1200" b="1" dirty="0">
                <a:solidFill>
                  <a:schemeClr val="tx1">
                    <a:lumMod val="75000"/>
                    <a:lumOff val="25000"/>
                  </a:schemeClr>
                </a:solidFill>
              </a:rPr>
              <a:t>. Fla. Apr. 6, 2017)    </a:t>
            </a:r>
          </a:p>
          <a:p>
            <a:pPr marL="285750" indent="-285750">
              <a:spcBef>
                <a:spcPts val="1200"/>
              </a:spcBef>
              <a:buFont typeface="Arial" panose="020B0604020202020204" pitchFamily="34" charset="0"/>
              <a:buChar char="•"/>
            </a:pPr>
            <a:r>
              <a:rPr lang="en-US" sz="2200" b="1" dirty="0" smtClean="0">
                <a:solidFill>
                  <a:schemeClr val="tx1">
                    <a:lumMod val="75000"/>
                    <a:lumOff val="25000"/>
                  </a:schemeClr>
                </a:solidFill>
              </a:rPr>
              <a:t>“Conducted </a:t>
            </a:r>
            <a:r>
              <a:rPr lang="en-US" sz="2200" b="1" dirty="0">
                <a:solidFill>
                  <a:schemeClr val="tx1">
                    <a:lumMod val="75000"/>
                    <a:lumOff val="25000"/>
                  </a:schemeClr>
                </a:solidFill>
              </a:rPr>
              <a:t>only a cursory analysis of the patents [and] waited years before seeking advice of qualified and competent counsel</a:t>
            </a:r>
            <a:r>
              <a:rPr lang="en-US" sz="2200" b="1" dirty="0" smtClean="0">
                <a:solidFill>
                  <a:schemeClr val="tx1">
                    <a:lumMod val="75000"/>
                    <a:lumOff val="25000"/>
                  </a:schemeClr>
                </a:solidFill>
              </a:rPr>
              <a:t>.”</a:t>
            </a:r>
            <a:endParaRPr lang="en-US" sz="2200" b="1" dirty="0">
              <a:solidFill>
                <a:schemeClr val="tx1">
                  <a:lumMod val="75000"/>
                  <a:lumOff val="25000"/>
                </a:schemeClr>
              </a:solidFill>
            </a:endParaRPr>
          </a:p>
          <a:p>
            <a:pPr algn="r">
              <a:lnSpc>
                <a:spcPts val="1200"/>
              </a:lnSpc>
            </a:pPr>
            <a:r>
              <a:rPr lang="en-US" sz="1200" b="1" i="1" dirty="0">
                <a:solidFill>
                  <a:schemeClr val="tx1">
                    <a:lumMod val="75000"/>
                    <a:lumOff val="25000"/>
                  </a:schemeClr>
                </a:solidFill>
              </a:rPr>
              <a:t>Arctic Cat v. Bombardier</a:t>
            </a:r>
            <a:r>
              <a:rPr lang="en-US" sz="1200" b="1" dirty="0">
                <a:solidFill>
                  <a:schemeClr val="tx1">
                    <a:lumMod val="75000"/>
                    <a:lumOff val="25000"/>
                  </a:schemeClr>
                </a:solidFill>
              </a:rPr>
              <a:t>, 876 </a:t>
            </a:r>
            <a:r>
              <a:rPr lang="en-US" sz="1200" b="1" dirty="0" err="1">
                <a:solidFill>
                  <a:schemeClr val="tx1">
                    <a:lumMod val="75000"/>
                    <a:lumOff val="25000"/>
                  </a:schemeClr>
                </a:solidFill>
              </a:rPr>
              <a:t>F.3d</a:t>
            </a:r>
            <a:r>
              <a:rPr lang="en-US" sz="1200" b="1" dirty="0">
                <a:solidFill>
                  <a:schemeClr val="tx1">
                    <a:lumMod val="75000"/>
                    <a:lumOff val="25000"/>
                  </a:schemeClr>
                </a:solidFill>
              </a:rPr>
              <a:t> at 1371 (Fed. Cir. </a:t>
            </a:r>
            <a:r>
              <a:rPr lang="en-US" sz="1200" b="1" dirty="0" smtClean="0">
                <a:solidFill>
                  <a:schemeClr val="tx1">
                    <a:lumMod val="75000"/>
                    <a:lumOff val="25000"/>
                  </a:schemeClr>
                </a:solidFill>
              </a:rPr>
              <a:t>2017)</a:t>
            </a:r>
          </a:p>
          <a:p>
            <a:pPr marL="285750" indent="-285750">
              <a:spcBef>
                <a:spcPts val="1200"/>
              </a:spcBef>
              <a:buFont typeface="Arial" panose="020B0604020202020204" pitchFamily="34" charset="0"/>
              <a:buChar char="•"/>
            </a:pPr>
            <a:r>
              <a:rPr lang="en-US" sz="2200" b="1" dirty="0" smtClean="0">
                <a:solidFill>
                  <a:schemeClr val="tx1">
                    <a:lumMod val="75000"/>
                    <a:lumOff val="25000"/>
                  </a:schemeClr>
                </a:solidFill>
              </a:rPr>
              <a:t>Engineer performed “cursory study that was not corroborated </a:t>
            </a:r>
            <a:r>
              <a:rPr lang="en-US" sz="2200" b="1" dirty="0">
                <a:solidFill>
                  <a:schemeClr val="tx1">
                    <a:lumMod val="75000"/>
                    <a:lumOff val="25000"/>
                  </a:schemeClr>
                </a:solidFill>
              </a:rPr>
              <a:t>by a prior art search or an infringement </a:t>
            </a:r>
            <a:r>
              <a:rPr lang="en-US" sz="2200" b="1" dirty="0" smtClean="0">
                <a:solidFill>
                  <a:schemeClr val="tx1">
                    <a:lumMod val="75000"/>
                    <a:lumOff val="25000"/>
                  </a:schemeClr>
                </a:solidFill>
              </a:rPr>
              <a:t>analysis”</a:t>
            </a:r>
            <a:endParaRPr lang="en-US" sz="2200" b="1" dirty="0">
              <a:solidFill>
                <a:schemeClr val="tx1">
                  <a:lumMod val="75000"/>
                  <a:lumOff val="25000"/>
                </a:schemeClr>
              </a:solidFill>
            </a:endParaRPr>
          </a:p>
          <a:p>
            <a:pPr algn="r">
              <a:lnSpc>
                <a:spcPts val="1200"/>
              </a:lnSpc>
            </a:pPr>
            <a:r>
              <a:rPr lang="en-US" sz="1200" b="1" i="1" dirty="0" smtClean="0">
                <a:solidFill>
                  <a:schemeClr val="tx1">
                    <a:lumMod val="75000"/>
                    <a:lumOff val="25000"/>
                  </a:schemeClr>
                </a:solidFill>
              </a:rPr>
              <a:t>Milwaukee </a:t>
            </a:r>
            <a:r>
              <a:rPr lang="en-US" sz="1200" b="1" i="1" dirty="0">
                <a:solidFill>
                  <a:schemeClr val="tx1">
                    <a:lumMod val="75000"/>
                    <a:lumOff val="25000"/>
                  </a:schemeClr>
                </a:solidFill>
              </a:rPr>
              <a:t>Elec. </a:t>
            </a:r>
            <a:r>
              <a:rPr lang="en-US" sz="1200" b="1" i="1" dirty="0" smtClean="0">
                <a:solidFill>
                  <a:schemeClr val="tx1">
                    <a:lumMod val="75000"/>
                    <a:lumOff val="25000"/>
                  </a:schemeClr>
                </a:solidFill>
              </a:rPr>
              <a:t>Tool </a:t>
            </a:r>
            <a:r>
              <a:rPr lang="en-US" sz="1200" b="1" i="1" dirty="0">
                <a:solidFill>
                  <a:schemeClr val="tx1">
                    <a:lumMod val="75000"/>
                    <a:lumOff val="25000"/>
                  </a:schemeClr>
                </a:solidFill>
              </a:rPr>
              <a:t>v. </a:t>
            </a:r>
            <a:r>
              <a:rPr lang="en-US" sz="1200" b="1" i="1" dirty="0" smtClean="0">
                <a:solidFill>
                  <a:schemeClr val="tx1">
                    <a:lumMod val="75000"/>
                    <a:lumOff val="25000"/>
                  </a:schemeClr>
                </a:solidFill>
              </a:rPr>
              <a:t>Snap-On</a:t>
            </a:r>
            <a:r>
              <a:rPr lang="en-US" sz="1200" b="1" dirty="0" smtClean="0">
                <a:solidFill>
                  <a:schemeClr val="tx1">
                    <a:lumMod val="75000"/>
                    <a:lumOff val="25000"/>
                  </a:schemeClr>
                </a:solidFill>
              </a:rPr>
              <a:t>, </a:t>
            </a:r>
            <a:r>
              <a:rPr lang="en-US" sz="1200" b="1" dirty="0">
                <a:solidFill>
                  <a:schemeClr val="tx1">
                    <a:lumMod val="75000"/>
                    <a:lumOff val="25000"/>
                  </a:schemeClr>
                </a:solidFill>
              </a:rPr>
              <a:t>288 F. Supp. </a:t>
            </a:r>
            <a:r>
              <a:rPr lang="en-US" sz="1200" b="1" dirty="0" err="1">
                <a:solidFill>
                  <a:schemeClr val="tx1">
                    <a:lumMod val="75000"/>
                    <a:lumOff val="25000"/>
                  </a:schemeClr>
                </a:solidFill>
              </a:rPr>
              <a:t>3d</a:t>
            </a:r>
            <a:r>
              <a:rPr lang="en-US" sz="1200" b="1" dirty="0">
                <a:solidFill>
                  <a:schemeClr val="tx1">
                    <a:lumMod val="75000"/>
                    <a:lumOff val="25000"/>
                  </a:schemeClr>
                </a:solidFill>
              </a:rPr>
              <a:t> </a:t>
            </a:r>
            <a:r>
              <a:rPr lang="en-US" sz="1200" b="1" dirty="0" smtClean="0">
                <a:solidFill>
                  <a:schemeClr val="tx1">
                    <a:lumMod val="75000"/>
                    <a:lumOff val="25000"/>
                  </a:schemeClr>
                </a:solidFill>
              </a:rPr>
              <a:t>872 (E.D</a:t>
            </a:r>
            <a:r>
              <a:rPr lang="en-US" sz="1200" b="1" dirty="0">
                <a:solidFill>
                  <a:schemeClr val="tx1">
                    <a:lumMod val="75000"/>
                    <a:lumOff val="25000"/>
                  </a:schemeClr>
                </a:solidFill>
              </a:rPr>
              <a:t>. Wis. 2017</a:t>
            </a:r>
            <a:r>
              <a:rPr lang="en-US" sz="1200" b="1" dirty="0" smtClean="0">
                <a:solidFill>
                  <a:schemeClr val="tx1">
                    <a:lumMod val="75000"/>
                    <a:lumOff val="25000"/>
                  </a:schemeClr>
                </a:solidFill>
              </a:rPr>
              <a:t>)</a:t>
            </a:r>
          </a:p>
          <a:p>
            <a:pPr algn="r"/>
            <a:endParaRPr lang="en-US" sz="1200" b="1" dirty="0">
              <a:solidFill>
                <a:schemeClr val="tx1">
                  <a:lumMod val="75000"/>
                  <a:lumOff val="25000"/>
                </a:schemeClr>
              </a:solidFill>
            </a:endParaRPr>
          </a:p>
          <a:p>
            <a:pPr algn="r"/>
            <a:r>
              <a:rPr lang="en-US" sz="1200" b="1" kern="0" dirty="0" smtClean="0">
                <a:solidFill>
                  <a:schemeClr val="tx1">
                    <a:lumMod val="75000"/>
                    <a:lumOff val="25000"/>
                  </a:schemeClr>
                </a:solidFill>
              </a:rPr>
              <a:t> </a:t>
            </a:r>
          </a:p>
          <a:p>
            <a:pPr algn="r"/>
            <a:r>
              <a:rPr lang="en-US" sz="1200" b="1" kern="0" dirty="0" smtClean="0">
                <a:solidFill>
                  <a:schemeClr val="tx1">
                    <a:lumMod val="75000"/>
                    <a:lumOff val="25000"/>
                  </a:schemeClr>
                </a:solidFill>
              </a:rPr>
              <a:t> </a:t>
            </a:r>
          </a:p>
        </p:txBody>
      </p:sp>
      <p:sp>
        <p:nvSpPr>
          <p:cNvPr id="11" name="Slide Title" descr="" title=""/>
          <p:cNvSpPr txBox="1">
            <a:spLocks/>
          </p:cNvSpPr>
          <p:nvPr/>
        </p:nvSpPr>
        <p:spPr>
          <a:xfrm>
            <a:off x="457200" y="285750"/>
            <a:ext cx="8610600" cy="446088"/>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2800" b="1" dirty="0" smtClean="0">
                <a:solidFill>
                  <a:srgbClr val="9D2235"/>
                </a:solidFill>
              </a:rPr>
              <a:t>Post-</a:t>
            </a:r>
            <a:r>
              <a:rPr lang="en-US" sz="2800" b="1" i="1" dirty="0" smtClean="0">
                <a:solidFill>
                  <a:srgbClr val="9D2235"/>
                </a:solidFill>
              </a:rPr>
              <a:t>Halo</a:t>
            </a:r>
            <a:r>
              <a:rPr lang="en-US" sz="2800" b="1" dirty="0" smtClean="0">
                <a:solidFill>
                  <a:srgbClr val="9D2235"/>
                </a:solidFill>
              </a:rPr>
              <a:t> Decisions:  Takeaways</a:t>
            </a:r>
            <a:endParaRPr lang="en-US" sz="2800" b="1" dirty="0">
              <a:solidFill>
                <a:srgbClr val="9D2235"/>
              </a:solidFill>
            </a:endParaRPr>
          </a:p>
        </p:txBody>
      </p:sp>
      <p:sp>
        <p:nvSpPr>
          <p:cNvPr id="12" name="TextBox 11" descr="" title=""/>
          <p:cNvSpPr txBox="1"/>
          <p:nvPr/>
        </p:nvSpPr>
        <p:spPr>
          <a:xfrm>
            <a:off x="2665524" y="4279771"/>
            <a:ext cx="3934901" cy="567359"/>
          </a:xfrm>
          <a:prstGeom prst="rect">
            <a:avLst/>
          </a:prstGeom>
          <a:noFill/>
        </p:spPr>
        <p:txBody>
          <a:bodyPr wrap="square" lIns="0" tIns="0" rIns="0" bIns="0" rtlCol="0">
            <a:noAutofit/>
          </a:bodyPr>
          <a:lstStyle/>
          <a:p>
            <a:pPr algn="ctr">
              <a:lnSpc>
                <a:spcPts val="2400"/>
              </a:lnSpc>
            </a:pPr>
            <a:r>
              <a:rPr lang="en-US" sz="2200" b="1" i="1" dirty="0" smtClean="0">
                <a:solidFill>
                  <a:schemeClr val="tx1">
                    <a:lumMod val="75000"/>
                    <a:lumOff val="25000"/>
                  </a:schemeClr>
                </a:solidFill>
              </a:rPr>
              <a:t>Potentially “</a:t>
            </a:r>
            <a:r>
              <a:rPr lang="en-US" sz="2200" b="1" i="1" dirty="0" err="1" smtClean="0">
                <a:solidFill>
                  <a:schemeClr val="tx1">
                    <a:lumMod val="75000"/>
                    <a:lumOff val="25000"/>
                  </a:schemeClr>
                </a:solidFill>
              </a:rPr>
              <a:t>Piratey</a:t>
            </a:r>
            <a:r>
              <a:rPr lang="en-US" sz="2200" b="1" i="1" dirty="0" smtClean="0">
                <a:solidFill>
                  <a:schemeClr val="tx1">
                    <a:lumMod val="75000"/>
                    <a:lumOff val="25000"/>
                  </a:schemeClr>
                </a:solidFill>
              </a:rPr>
              <a:t>” approaches</a:t>
            </a:r>
          </a:p>
          <a:p>
            <a:pPr algn="ctr">
              <a:lnSpc>
                <a:spcPts val="2400"/>
              </a:lnSpc>
            </a:pPr>
            <a:r>
              <a:rPr lang="en-US" sz="2200" b="1" i="1" dirty="0" smtClean="0">
                <a:solidFill>
                  <a:schemeClr val="tx1">
                    <a:lumMod val="75000"/>
                    <a:lumOff val="25000"/>
                  </a:schemeClr>
                </a:solidFill>
              </a:rPr>
              <a:t>Damages Enhanced!</a:t>
            </a:r>
            <a:endParaRPr lang="en-US" sz="1200" b="1" i="1" kern="0" dirty="0" smtClean="0">
              <a:solidFill>
                <a:schemeClr val="tx1">
                  <a:lumMod val="75000"/>
                  <a:lumOff val="25000"/>
                </a:schemeClr>
              </a:solidFill>
            </a:endParaRPr>
          </a:p>
          <a:p>
            <a:pPr algn="r"/>
            <a:r>
              <a:rPr lang="en-US" sz="1200" b="1" kern="0" dirty="0" smtClean="0">
                <a:solidFill>
                  <a:schemeClr val="tx1">
                    <a:lumMod val="75000"/>
                    <a:lumOff val="25000"/>
                  </a:schemeClr>
                </a:solidFill>
              </a:rPr>
              <a:t> </a:t>
            </a:r>
          </a:p>
        </p:txBody>
      </p:sp>
      <p:pic>
        <p:nvPicPr>
          <p:cNvPr id="8202" name="Picture 10" descr="" ti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299648"/>
            <a:ext cx="918256" cy="55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0" descr="" ti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544" y="4299648"/>
            <a:ext cx="918256" cy="55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772514"/>
      </p:ext>
    </p:extLst>
  </p:cSld>
  <p:clrMapOvr>
    <a:masterClrMapping/>
  </p:clrMapOvr>
</p:sld>
</file>

<file path=ppt/slides/slide1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extBox 6" descr="" title=""/>
          <p:cNvSpPr txBox="1"/>
          <p:nvPr/>
        </p:nvSpPr>
        <p:spPr>
          <a:xfrm>
            <a:off x="381000" y="971053"/>
            <a:ext cx="6330562" cy="3505697"/>
          </a:xfrm>
          <a:prstGeom prst="rect">
            <a:avLst/>
          </a:prstGeom>
          <a:noFill/>
        </p:spPr>
        <p:txBody>
          <a:bodyPr wrap="square" lIns="0" tIns="0" rIns="0" bIns="0" rtlCol="0">
            <a:noAutofit/>
          </a:bodyPr>
          <a:lstStyle/>
          <a:p>
            <a:pPr marL="342900" indent="-342900">
              <a:buFont typeface="Arial" panose="020B0604020202020204" pitchFamily="34" charset="0"/>
              <a:buChar char="•"/>
            </a:pPr>
            <a:r>
              <a:rPr lang="en-US" sz="2200" b="1" dirty="0" smtClean="0">
                <a:solidFill>
                  <a:schemeClr val="tx1">
                    <a:lumMod val="75000"/>
                    <a:lumOff val="25000"/>
                  </a:schemeClr>
                </a:solidFill>
              </a:rPr>
              <a:t>But, comprehensive, reasonable investigation and opinion by technical team (sans lawyers) can help</a:t>
            </a:r>
          </a:p>
          <a:p>
            <a:pPr algn="r"/>
            <a:r>
              <a:rPr lang="en-US" sz="1200" b="1" i="1" dirty="0" err="1" smtClean="0">
                <a:solidFill>
                  <a:schemeClr val="tx1">
                    <a:lumMod val="75000"/>
                    <a:lumOff val="25000"/>
                  </a:schemeClr>
                </a:solidFill>
              </a:rPr>
              <a:t>Schwendimann</a:t>
            </a:r>
            <a:r>
              <a:rPr lang="en-US" sz="1200" b="1" i="1" dirty="0" smtClean="0">
                <a:solidFill>
                  <a:schemeClr val="tx1">
                    <a:lumMod val="75000"/>
                    <a:lumOff val="25000"/>
                  </a:schemeClr>
                </a:solidFill>
              </a:rPr>
              <a:t> v. Arkwright</a:t>
            </a:r>
            <a:r>
              <a:rPr lang="en-US" sz="1200" b="1" dirty="0" smtClean="0">
                <a:solidFill>
                  <a:schemeClr val="tx1">
                    <a:lumMod val="75000"/>
                    <a:lumOff val="25000"/>
                  </a:schemeClr>
                </a:solidFill>
              </a:rPr>
              <a:t>, 2018 </a:t>
            </a:r>
            <a:r>
              <a:rPr lang="en-US" sz="1200" b="1" dirty="0">
                <a:solidFill>
                  <a:schemeClr val="tx1">
                    <a:lumMod val="75000"/>
                    <a:lumOff val="25000"/>
                  </a:schemeClr>
                </a:solidFill>
              </a:rPr>
              <a:t>U.S. Dist. LEXIS </a:t>
            </a:r>
            <a:r>
              <a:rPr lang="en-US" sz="1200" b="1" dirty="0" smtClean="0">
                <a:solidFill>
                  <a:schemeClr val="tx1">
                    <a:lumMod val="75000"/>
                    <a:lumOff val="25000"/>
                  </a:schemeClr>
                </a:solidFill>
              </a:rPr>
              <a:t>127732</a:t>
            </a:r>
            <a:r>
              <a:rPr lang="en-US" sz="1200" b="1" dirty="0">
                <a:solidFill>
                  <a:schemeClr val="tx1">
                    <a:lumMod val="75000"/>
                    <a:lumOff val="25000"/>
                  </a:schemeClr>
                </a:solidFill>
              </a:rPr>
              <a:t> </a:t>
            </a:r>
            <a:r>
              <a:rPr lang="en-US" sz="1200" b="1" dirty="0" smtClean="0">
                <a:solidFill>
                  <a:schemeClr val="tx1">
                    <a:lumMod val="75000"/>
                    <a:lumOff val="25000"/>
                  </a:schemeClr>
                </a:solidFill>
              </a:rPr>
              <a:t>(D</a:t>
            </a:r>
            <a:r>
              <a:rPr lang="en-US" sz="1200" b="1" dirty="0">
                <a:solidFill>
                  <a:schemeClr val="tx1">
                    <a:lumMod val="75000"/>
                    <a:lumOff val="25000"/>
                  </a:schemeClr>
                </a:solidFill>
              </a:rPr>
              <a:t>. Minn. July 30, 2018</a:t>
            </a:r>
            <a:r>
              <a:rPr lang="en-US" sz="1200" b="1" dirty="0" smtClean="0">
                <a:solidFill>
                  <a:schemeClr val="tx1">
                    <a:lumMod val="75000"/>
                    <a:lumOff val="25000"/>
                  </a:schemeClr>
                </a:solidFill>
              </a:rPr>
              <a:t>)</a:t>
            </a:r>
          </a:p>
          <a:p>
            <a:pPr algn="r"/>
            <a:r>
              <a:rPr lang="es-ES" sz="1200" b="1" i="1" dirty="0" err="1" smtClean="0">
                <a:solidFill>
                  <a:schemeClr val="tx1">
                    <a:lumMod val="75000"/>
                    <a:lumOff val="25000"/>
                  </a:schemeClr>
                </a:solidFill>
              </a:rPr>
              <a:t>Sedecal</a:t>
            </a:r>
            <a:r>
              <a:rPr lang="es-ES" sz="1200" b="1" i="1" dirty="0" smtClean="0">
                <a:solidFill>
                  <a:schemeClr val="tx1">
                    <a:lumMod val="75000"/>
                    <a:lumOff val="25000"/>
                  </a:schemeClr>
                </a:solidFill>
              </a:rPr>
              <a:t> v</a:t>
            </a:r>
            <a:r>
              <a:rPr lang="es-ES" sz="1200" b="1" i="1" dirty="0">
                <a:solidFill>
                  <a:schemeClr val="tx1">
                    <a:lumMod val="75000"/>
                    <a:lumOff val="25000"/>
                  </a:schemeClr>
                </a:solidFill>
              </a:rPr>
              <a:t>. Blue </a:t>
            </a:r>
            <a:r>
              <a:rPr lang="es-ES" sz="1200" b="1" i="1" dirty="0" smtClean="0">
                <a:solidFill>
                  <a:schemeClr val="tx1">
                    <a:lumMod val="75000"/>
                    <a:lumOff val="25000"/>
                  </a:schemeClr>
                </a:solidFill>
              </a:rPr>
              <a:t>Ridge</a:t>
            </a:r>
            <a:r>
              <a:rPr lang="es-ES" sz="1200" b="1" dirty="0" smtClean="0">
                <a:solidFill>
                  <a:schemeClr val="tx1">
                    <a:lumMod val="75000"/>
                    <a:lumOff val="25000"/>
                  </a:schemeClr>
                </a:solidFill>
              </a:rPr>
              <a:t>, 226 </a:t>
            </a:r>
            <a:r>
              <a:rPr lang="es-ES" sz="1200" b="1" dirty="0">
                <a:solidFill>
                  <a:schemeClr val="tx1">
                    <a:lumMod val="75000"/>
                    <a:lumOff val="25000"/>
                  </a:schemeClr>
                </a:solidFill>
              </a:rPr>
              <a:t>F. </a:t>
            </a:r>
            <a:r>
              <a:rPr lang="es-ES" sz="1200" b="1" dirty="0" err="1">
                <a:solidFill>
                  <a:schemeClr val="tx1">
                    <a:lumMod val="75000"/>
                    <a:lumOff val="25000"/>
                  </a:schemeClr>
                </a:solidFill>
              </a:rPr>
              <a:t>Supp</a:t>
            </a:r>
            <a:r>
              <a:rPr lang="es-ES" sz="1200" b="1" dirty="0">
                <a:solidFill>
                  <a:schemeClr val="tx1">
                    <a:lumMod val="75000"/>
                    <a:lumOff val="25000"/>
                  </a:schemeClr>
                </a:solidFill>
              </a:rPr>
              <a:t>. </a:t>
            </a:r>
            <a:r>
              <a:rPr lang="es-ES" sz="1200" b="1" dirty="0" err="1">
                <a:solidFill>
                  <a:schemeClr val="tx1">
                    <a:lumMod val="75000"/>
                    <a:lumOff val="25000"/>
                  </a:schemeClr>
                </a:solidFill>
              </a:rPr>
              <a:t>3d</a:t>
            </a:r>
            <a:r>
              <a:rPr lang="es-ES" sz="1200" b="1" dirty="0">
                <a:solidFill>
                  <a:schemeClr val="tx1">
                    <a:lumMod val="75000"/>
                    <a:lumOff val="25000"/>
                  </a:schemeClr>
                </a:solidFill>
              </a:rPr>
              <a:t> </a:t>
            </a:r>
            <a:r>
              <a:rPr lang="es-ES" sz="1200" b="1" dirty="0" smtClean="0">
                <a:solidFill>
                  <a:schemeClr val="tx1">
                    <a:lumMod val="75000"/>
                    <a:lumOff val="25000"/>
                  </a:schemeClr>
                </a:solidFill>
              </a:rPr>
              <a:t>520 (</a:t>
            </a:r>
            <a:r>
              <a:rPr lang="es-ES" sz="1200" b="1" dirty="0" err="1" smtClean="0">
                <a:solidFill>
                  <a:schemeClr val="tx1">
                    <a:lumMod val="75000"/>
                    <a:lumOff val="25000"/>
                  </a:schemeClr>
                </a:solidFill>
              </a:rPr>
              <a:t>W.D.N.C</a:t>
            </a:r>
            <a:r>
              <a:rPr lang="es-ES" sz="1200" b="1" dirty="0">
                <a:solidFill>
                  <a:schemeClr val="tx1">
                    <a:lumMod val="75000"/>
                    <a:lumOff val="25000"/>
                  </a:schemeClr>
                </a:solidFill>
              </a:rPr>
              <a:t>. 2016) </a:t>
            </a:r>
            <a:endParaRPr lang="es-ES" sz="1200" b="1" dirty="0" smtClean="0">
              <a:solidFill>
                <a:schemeClr val="tx1">
                  <a:lumMod val="75000"/>
                  <a:lumOff val="25000"/>
                </a:schemeClr>
              </a:solidFill>
            </a:endParaRPr>
          </a:p>
          <a:p>
            <a:pPr algn="r"/>
            <a:r>
              <a:rPr lang="en-US" sz="1200" b="1" dirty="0">
                <a:solidFill>
                  <a:schemeClr val="tx1">
                    <a:lumMod val="75000"/>
                    <a:lumOff val="25000"/>
                  </a:schemeClr>
                </a:solidFill>
              </a:rPr>
              <a:t>(no enhanced damages)</a:t>
            </a:r>
            <a:endParaRPr lang="en-US" sz="1200" b="1" dirty="0" smtClean="0">
              <a:solidFill>
                <a:schemeClr val="tx1">
                  <a:lumMod val="75000"/>
                  <a:lumOff val="25000"/>
                </a:schemeClr>
              </a:solidFill>
            </a:endParaRPr>
          </a:p>
          <a:p>
            <a:pPr marL="342900" indent="-342900">
              <a:spcBef>
                <a:spcPts val="1800"/>
              </a:spcBef>
              <a:buFont typeface="Arial" panose="020B0604020202020204" pitchFamily="34" charset="0"/>
              <a:buChar char="•"/>
            </a:pPr>
            <a:r>
              <a:rPr lang="en-US" sz="2200" b="1" dirty="0" smtClean="0">
                <a:solidFill>
                  <a:schemeClr val="tx1">
                    <a:lumMod val="75000"/>
                    <a:lumOff val="25000"/>
                  </a:schemeClr>
                </a:solidFill>
              </a:rPr>
              <a:t>Careful </a:t>
            </a:r>
            <a:r>
              <a:rPr lang="en-US" sz="2200" b="1" dirty="0">
                <a:solidFill>
                  <a:schemeClr val="tx1">
                    <a:lumMod val="75000"/>
                    <a:lumOff val="25000"/>
                  </a:schemeClr>
                </a:solidFill>
              </a:rPr>
              <a:t>about trying to bootstrap opinion about one </a:t>
            </a:r>
            <a:r>
              <a:rPr lang="en-US" sz="2200" b="1" dirty="0" smtClean="0">
                <a:solidFill>
                  <a:schemeClr val="tx1">
                    <a:lumMod val="75000"/>
                    <a:lumOff val="25000"/>
                  </a:schemeClr>
                </a:solidFill>
              </a:rPr>
              <a:t>product version to </a:t>
            </a:r>
            <a:r>
              <a:rPr lang="en-US" sz="2200" b="1" dirty="0">
                <a:solidFill>
                  <a:schemeClr val="tx1">
                    <a:lumMod val="75000"/>
                    <a:lumOff val="25000"/>
                  </a:schemeClr>
                </a:solidFill>
              </a:rPr>
              <a:t>another </a:t>
            </a:r>
            <a:r>
              <a:rPr lang="en-US" sz="2200" b="1" dirty="0" smtClean="0">
                <a:solidFill>
                  <a:schemeClr val="tx1">
                    <a:lumMod val="75000"/>
                    <a:lumOff val="25000"/>
                  </a:schemeClr>
                </a:solidFill>
              </a:rPr>
              <a:t>(</a:t>
            </a:r>
            <a:r>
              <a:rPr lang="en-US" sz="2200" b="1" dirty="0">
                <a:solidFill>
                  <a:schemeClr val="tx1">
                    <a:lumMod val="75000"/>
                    <a:lumOff val="25000"/>
                  </a:schemeClr>
                </a:solidFill>
              </a:rPr>
              <a:t>courts may </a:t>
            </a:r>
            <a:r>
              <a:rPr lang="en-US" sz="2200" b="1" dirty="0" smtClean="0">
                <a:solidFill>
                  <a:schemeClr val="tx1">
                    <a:lumMod val="75000"/>
                    <a:lumOff val="25000"/>
                  </a:schemeClr>
                </a:solidFill>
              </a:rPr>
              <a:t>reject)</a:t>
            </a:r>
          </a:p>
          <a:p>
            <a:pPr algn="r"/>
            <a:r>
              <a:rPr lang="en-US" sz="1200" b="1" i="1" dirty="0" err="1" smtClean="0">
                <a:solidFill>
                  <a:schemeClr val="tx1">
                    <a:lumMod val="75000"/>
                    <a:lumOff val="25000"/>
                  </a:schemeClr>
                </a:solidFill>
              </a:rPr>
              <a:t>PPC</a:t>
            </a:r>
            <a:r>
              <a:rPr lang="en-US" sz="1200" b="1" i="1" dirty="0" smtClean="0">
                <a:solidFill>
                  <a:schemeClr val="tx1">
                    <a:lumMod val="75000"/>
                    <a:lumOff val="25000"/>
                  </a:schemeClr>
                </a:solidFill>
              </a:rPr>
              <a:t> Broadband </a:t>
            </a:r>
            <a:r>
              <a:rPr lang="en-US" sz="1200" b="1" i="1" dirty="0">
                <a:solidFill>
                  <a:schemeClr val="tx1">
                    <a:lumMod val="75000"/>
                    <a:lumOff val="25000"/>
                  </a:schemeClr>
                </a:solidFill>
              </a:rPr>
              <a:t>v. Corning </a:t>
            </a:r>
            <a:r>
              <a:rPr lang="en-US" sz="1200" b="1" i="1" dirty="0" smtClean="0">
                <a:solidFill>
                  <a:schemeClr val="tx1">
                    <a:lumMod val="75000"/>
                    <a:lumOff val="25000"/>
                  </a:schemeClr>
                </a:solidFill>
              </a:rPr>
              <a:t>Optical</a:t>
            </a:r>
            <a:r>
              <a:rPr lang="en-US" sz="1200" b="1" dirty="0" smtClean="0">
                <a:solidFill>
                  <a:schemeClr val="tx1">
                    <a:lumMod val="75000"/>
                    <a:lumOff val="25000"/>
                  </a:schemeClr>
                </a:solidFill>
              </a:rPr>
              <a:t>, 2016 </a:t>
            </a:r>
            <a:r>
              <a:rPr lang="en-US" sz="1200" b="1" dirty="0">
                <a:solidFill>
                  <a:schemeClr val="tx1">
                    <a:lumMod val="75000"/>
                    <a:lumOff val="25000"/>
                  </a:schemeClr>
                </a:solidFill>
              </a:rPr>
              <a:t>U.S. Dist. LEXIS 152450 (</a:t>
            </a:r>
            <a:r>
              <a:rPr lang="en-US" sz="1200" b="1" dirty="0" err="1">
                <a:solidFill>
                  <a:schemeClr val="tx1">
                    <a:lumMod val="75000"/>
                    <a:lumOff val="25000"/>
                  </a:schemeClr>
                </a:solidFill>
              </a:rPr>
              <a:t>N.D.N.Y</a:t>
            </a:r>
            <a:r>
              <a:rPr lang="en-US" sz="1200" b="1" dirty="0">
                <a:solidFill>
                  <a:schemeClr val="tx1">
                    <a:lumMod val="75000"/>
                    <a:lumOff val="25000"/>
                  </a:schemeClr>
                </a:solidFill>
              </a:rPr>
              <a:t>. Nov. 3, 2016</a:t>
            </a:r>
            <a:r>
              <a:rPr lang="en-US" sz="1200" b="1" dirty="0" smtClean="0">
                <a:solidFill>
                  <a:schemeClr val="tx1">
                    <a:lumMod val="75000"/>
                    <a:lumOff val="25000"/>
                  </a:schemeClr>
                </a:solidFill>
              </a:rPr>
              <a:t>)</a:t>
            </a:r>
          </a:p>
          <a:p>
            <a:pPr algn="r"/>
            <a:endParaRPr lang="en-US" sz="1200" b="1" dirty="0">
              <a:solidFill>
                <a:schemeClr val="tx1">
                  <a:lumMod val="75000"/>
                  <a:lumOff val="25000"/>
                </a:schemeClr>
              </a:solidFill>
            </a:endParaRPr>
          </a:p>
          <a:p>
            <a:pPr marL="342900" indent="-342900">
              <a:spcBef>
                <a:spcPts val="1200"/>
              </a:spcBef>
              <a:buFont typeface="Arial" panose="020B0604020202020204" pitchFamily="34" charset="0"/>
              <a:buChar char="•"/>
            </a:pPr>
            <a:r>
              <a:rPr lang="en-US" sz="2200" b="1" dirty="0" smtClean="0">
                <a:solidFill>
                  <a:schemeClr val="tx1">
                    <a:lumMod val="75000"/>
                    <a:lumOff val="25000"/>
                  </a:schemeClr>
                </a:solidFill>
              </a:rPr>
              <a:t>Opinions won’t be helpful if they don’t address the claims asserted in litigation</a:t>
            </a:r>
            <a:endParaRPr lang="en-US" sz="2200" b="1" dirty="0">
              <a:solidFill>
                <a:schemeClr val="tx1">
                  <a:lumMod val="75000"/>
                  <a:lumOff val="25000"/>
                </a:schemeClr>
              </a:solidFill>
            </a:endParaRPr>
          </a:p>
          <a:p>
            <a:pPr algn="r"/>
            <a:r>
              <a:rPr lang="en-US" sz="1200" b="1" i="1" dirty="0" smtClean="0">
                <a:solidFill>
                  <a:schemeClr val="tx1">
                    <a:lumMod val="75000"/>
                    <a:lumOff val="25000"/>
                  </a:schemeClr>
                </a:solidFill>
              </a:rPr>
              <a:t>Polara </a:t>
            </a:r>
            <a:r>
              <a:rPr lang="en-US" sz="1200" b="1" i="1" dirty="0">
                <a:solidFill>
                  <a:schemeClr val="tx1">
                    <a:lumMod val="75000"/>
                    <a:lumOff val="25000"/>
                  </a:schemeClr>
                </a:solidFill>
              </a:rPr>
              <a:t>v. </a:t>
            </a:r>
            <a:r>
              <a:rPr lang="en-US" sz="1200" b="1" i="1" dirty="0" smtClean="0">
                <a:solidFill>
                  <a:schemeClr val="tx1">
                    <a:lumMod val="75000"/>
                    <a:lumOff val="25000"/>
                  </a:schemeClr>
                </a:solidFill>
              </a:rPr>
              <a:t>Campbell</a:t>
            </a:r>
            <a:r>
              <a:rPr lang="en-US" sz="1200" b="1" dirty="0" smtClean="0">
                <a:solidFill>
                  <a:schemeClr val="tx1">
                    <a:lumMod val="75000"/>
                    <a:lumOff val="25000"/>
                  </a:schemeClr>
                </a:solidFill>
              </a:rPr>
              <a:t>, </a:t>
            </a:r>
            <a:r>
              <a:rPr lang="en-US" sz="1200" b="1" dirty="0">
                <a:solidFill>
                  <a:schemeClr val="tx1">
                    <a:lumMod val="75000"/>
                    <a:lumOff val="25000"/>
                  </a:schemeClr>
                </a:solidFill>
              </a:rPr>
              <a:t>894 </a:t>
            </a:r>
            <a:r>
              <a:rPr lang="en-US" sz="1200" b="1" dirty="0" err="1">
                <a:solidFill>
                  <a:schemeClr val="tx1">
                    <a:lumMod val="75000"/>
                    <a:lumOff val="25000"/>
                  </a:schemeClr>
                </a:solidFill>
              </a:rPr>
              <a:t>F.3d</a:t>
            </a:r>
            <a:r>
              <a:rPr lang="en-US" sz="1200" b="1" dirty="0">
                <a:solidFill>
                  <a:schemeClr val="tx1">
                    <a:lumMod val="75000"/>
                    <a:lumOff val="25000"/>
                  </a:schemeClr>
                </a:solidFill>
              </a:rPr>
              <a:t> 1339, 1354 (Fed. Cir. 2018) </a:t>
            </a:r>
          </a:p>
          <a:p>
            <a:pPr algn="r"/>
            <a:r>
              <a:rPr lang="en-US" sz="1200" b="1" kern="0" dirty="0" smtClean="0">
                <a:solidFill>
                  <a:schemeClr val="tx1">
                    <a:lumMod val="75000"/>
                    <a:lumOff val="25000"/>
                  </a:schemeClr>
                </a:solidFill>
              </a:rPr>
              <a:t> </a:t>
            </a:r>
          </a:p>
          <a:p>
            <a:pPr algn="r"/>
            <a:r>
              <a:rPr lang="en-US" sz="1200" b="1" kern="0" dirty="0" smtClean="0">
                <a:solidFill>
                  <a:schemeClr val="tx1">
                    <a:lumMod val="75000"/>
                    <a:lumOff val="25000"/>
                  </a:schemeClr>
                </a:solidFill>
              </a:rPr>
              <a:t> </a:t>
            </a:r>
          </a:p>
        </p:txBody>
      </p:sp>
      <p:sp>
        <p:nvSpPr>
          <p:cNvPr id="11" name="Slide Title" descr="" title=""/>
          <p:cNvSpPr txBox="1">
            <a:spLocks/>
          </p:cNvSpPr>
          <p:nvPr/>
        </p:nvSpPr>
        <p:spPr>
          <a:xfrm>
            <a:off x="457200" y="285750"/>
            <a:ext cx="8610600" cy="446088"/>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2800" b="1" dirty="0" smtClean="0">
                <a:solidFill>
                  <a:srgbClr val="9D2235"/>
                </a:solidFill>
              </a:rPr>
              <a:t>Post-</a:t>
            </a:r>
            <a:r>
              <a:rPr lang="en-US" sz="2800" b="1" i="1" dirty="0" smtClean="0">
                <a:solidFill>
                  <a:srgbClr val="9D2235"/>
                </a:solidFill>
              </a:rPr>
              <a:t>Halo</a:t>
            </a:r>
            <a:r>
              <a:rPr lang="en-US" sz="2800" b="1" dirty="0" smtClean="0">
                <a:solidFill>
                  <a:srgbClr val="9D2235"/>
                </a:solidFill>
              </a:rPr>
              <a:t> Decisions:  Takeaways</a:t>
            </a:r>
            <a:endParaRPr lang="en-US" sz="2800" b="1" dirty="0">
              <a:solidFill>
                <a:srgbClr val="9D2235"/>
              </a:solidFill>
            </a:endParaRPr>
          </a:p>
        </p:txBody>
      </p:sp>
      <p:pic>
        <p:nvPicPr>
          <p:cNvPr id="11267" name="Picture 3" descr="" title=""/>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162800" y="1126772"/>
            <a:ext cx="1758770" cy="1194227"/>
          </a:xfrm>
          <a:prstGeom prst="rect">
            <a:avLst/>
          </a:prstGeom>
          <a:noFill/>
          <a:ln>
            <a:noFill/>
          </a:ln>
          <a:effectLst>
            <a:reflection blurRad="6350" stA="50000" endA="300" endPos="97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1283127"/>
      </p:ext>
    </p:extLst>
  </p:cSld>
  <p:clrMapOvr>
    <a:masterClrMapping/>
  </p:clrMapOvr>
</p:sld>
</file>

<file path=ppt/slides/slide1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extBox 6" descr="" title=""/>
          <p:cNvSpPr txBox="1"/>
          <p:nvPr/>
        </p:nvSpPr>
        <p:spPr>
          <a:xfrm>
            <a:off x="451237" y="971053"/>
            <a:ext cx="7397363" cy="3352800"/>
          </a:xfrm>
          <a:prstGeom prst="rect">
            <a:avLst/>
          </a:prstGeom>
          <a:noFill/>
        </p:spPr>
        <p:txBody>
          <a:bodyPr wrap="square" lIns="0" tIns="0" rIns="0" bIns="0" rtlCol="0">
            <a:noAutofit/>
          </a:bodyPr>
          <a:lstStyle/>
          <a:p>
            <a:pPr marL="285750" indent="-285750">
              <a:spcBef>
                <a:spcPts val="800"/>
              </a:spcBef>
              <a:buFont typeface="Arial" panose="020B0604020202020204" pitchFamily="34" charset="0"/>
              <a:buChar char="•"/>
            </a:pPr>
            <a:r>
              <a:rPr lang="en-US" sz="2200" b="1" dirty="0" smtClean="0">
                <a:solidFill>
                  <a:schemeClr val="tx1">
                    <a:lumMod val="75000"/>
                    <a:lumOff val="25000"/>
                  </a:schemeClr>
                </a:solidFill>
              </a:rPr>
              <a:t>In context of </a:t>
            </a:r>
            <a:r>
              <a:rPr lang="en-US" sz="2200" b="1" i="1" dirty="0" smtClean="0">
                <a:solidFill>
                  <a:schemeClr val="tx1">
                    <a:lumMod val="75000"/>
                    <a:lumOff val="25000"/>
                  </a:schemeClr>
                </a:solidFill>
              </a:rPr>
              <a:t>post-verdict </a:t>
            </a:r>
            <a:r>
              <a:rPr lang="en-US" sz="2200" b="1" dirty="0" smtClean="0">
                <a:solidFill>
                  <a:schemeClr val="tx1">
                    <a:lumMod val="75000"/>
                    <a:lumOff val="25000"/>
                  </a:schemeClr>
                </a:solidFill>
              </a:rPr>
              <a:t>willfulness allegations, opinion letters may get short shrift…</a:t>
            </a:r>
          </a:p>
          <a:p>
            <a:pPr algn="r"/>
            <a:r>
              <a:rPr lang="en-US" sz="1200" b="1" i="1" dirty="0" err="1" smtClean="0">
                <a:solidFill>
                  <a:schemeClr val="tx1">
                    <a:lumMod val="75000"/>
                    <a:lumOff val="25000"/>
                  </a:schemeClr>
                </a:solidFill>
              </a:rPr>
              <a:t>VirnetX</a:t>
            </a:r>
            <a:r>
              <a:rPr lang="en-US" sz="1200" b="1" i="1" dirty="0" smtClean="0">
                <a:solidFill>
                  <a:schemeClr val="tx1">
                    <a:lumMod val="75000"/>
                    <a:lumOff val="25000"/>
                  </a:schemeClr>
                </a:solidFill>
              </a:rPr>
              <a:t> v</a:t>
            </a:r>
            <a:r>
              <a:rPr lang="en-US" sz="1200" b="1" i="1" dirty="0">
                <a:solidFill>
                  <a:schemeClr val="tx1">
                    <a:lumMod val="75000"/>
                    <a:lumOff val="25000"/>
                  </a:schemeClr>
                </a:solidFill>
              </a:rPr>
              <a:t>. </a:t>
            </a:r>
            <a:r>
              <a:rPr lang="en-US" sz="1200" b="1" i="1" dirty="0" smtClean="0">
                <a:solidFill>
                  <a:schemeClr val="tx1">
                    <a:lumMod val="75000"/>
                    <a:lumOff val="25000"/>
                  </a:schemeClr>
                </a:solidFill>
              </a:rPr>
              <a:t>Apple</a:t>
            </a:r>
            <a:r>
              <a:rPr lang="en-US" sz="1200" b="1" dirty="0" smtClean="0">
                <a:solidFill>
                  <a:schemeClr val="tx1">
                    <a:lumMod val="75000"/>
                    <a:lumOff val="25000"/>
                  </a:schemeClr>
                </a:solidFill>
              </a:rPr>
              <a:t>, </a:t>
            </a:r>
            <a:r>
              <a:rPr lang="en-US" sz="1200" b="1" dirty="0">
                <a:solidFill>
                  <a:schemeClr val="tx1">
                    <a:lumMod val="75000"/>
                    <a:lumOff val="25000"/>
                  </a:schemeClr>
                </a:solidFill>
              </a:rPr>
              <a:t>324 F. Supp. </a:t>
            </a:r>
            <a:r>
              <a:rPr lang="en-US" sz="1200" b="1" dirty="0" err="1">
                <a:solidFill>
                  <a:schemeClr val="tx1">
                    <a:lumMod val="75000"/>
                    <a:lumOff val="25000"/>
                  </a:schemeClr>
                </a:solidFill>
              </a:rPr>
              <a:t>3d</a:t>
            </a:r>
            <a:r>
              <a:rPr lang="en-US" sz="1200" b="1" dirty="0">
                <a:solidFill>
                  <a:schemeClr val="tx1">
                    <a:lumMod val="75000"/>
                    <a:lumOff val="25000"/>
                  </a:schemeClr>
                </a:solidFill>
              </a:rPr>
              <a:t> </a:t>
            </a:r>
            <a:r>
              <a:rPr lang="en-US" sz="1200" b="1" dirty="0" smtClean="0">
                <a:solidFill>
                  <a:schemeClr val="tx1">
                    <a:lumMod val="75000"/>
                    <a:lumOff val="25000"/>
                  </a:schemeClr>
                </a:solidFill>
              </a:rPr>
              <a:t>836 </a:t>
            </a:r>
            <a:r>
              <a:rPr lang="en-US" sz="1200" b="1" dirty="0">
                <a:solidFill>
                  <a:schemeClr val="tx1">
                    <a:lumMod val="75000"/>
                    <a:lumOff val="25000"/>
                  </a:schemeClr>
                </a:solidFill>
              </a:rPr>
              <a:t>(E.D. Tex. 2017</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a:p>
            <a:pPr marL="285750" lvl="0" indent="-285750">
              <a:spcBef>
                <a:spcPts val="1800"/>
              </a:spcBef>
              <a:buFont typeface="Arial" panose="020B0604020202020204" pitchFamily="34" charset="0"/>
              <a:buChar char="•"/>
            </a:pPr>
            <a:r>
              <a:rPr lang="en-US" sz="2200" b="1" dirty="0" smtClean="0">
                <a:solidFill>
                  <a:schemeClr val="tx1">
                    <a:lumMod val="75000"/>
                    <a:lumOff val="25000"/>
                  </a:schemeClr>
                </a:solidFill>
              </a:rPr>
              <a:t>One court found absence of opinion of counsel “surprising,” given size/scope of defendant’s patent portfolio – damages were enhanced – in tension with § 298?</a:t>
            </a:r>
            <a:endParaRPr lang="en-US" sz="2200" b="1" dirty="0">
              <a:solidFill>
                <a:schemeClr val="tx1">
                  <a:lumMod val="75000"/>
                  <a:lumOff val="25000"/>
                </a:schemeClr>
              </a:solidFill>
            </a:endParaRPr>
          </a:p>
          <a:p>
            <a:pPr algn="r"/>
            <a:r>
              <a:rPr lang="en-US" sz="1200" b="1" i="1" dirty="0" smtClean="0">
                <a:solidFill>
                  <a:schemeClr val="tx1">
                    <a:lumMod val="75000"/>
                    <a:lumOff val="25000"/>
                  </a:schemeClr>
                </a:solidFill>
              </a:rPr>
              <a:t>Barry v. Medtronic</a:t>
            </a:r>
            <a:r>
              <a:rPr lang="en-US" sz="1200" b="1" dirty="0" smtClean="0">
                <a:solidFill>
                  <a:schemeClr val="tx1">
                    <a:lumMod val="75000"/>
                    <a:lumOff val="25000"/>
                  </a:schemeClr>
                </a:solidFill>
              </a:rPr>
              <a:t>, </a:t>
            </a:r>
            <a:r>
              <a:rPr lang="en-US" sz="1200" b="1" dirty="0">
                <a:solidFill>
                  <a:schemeClr val="tx1">
                    <a:lumMod val="75000"/>
                    <a:lumOff val="25000"/>
                  </a:schemeClr>
                </a:solidFill>
              </a:rPr>
              <a:t>876 </a:t>
            </a:r>
            <a:r>
              <a:rPr lang="en-US" sz="1200" b="1" dirty="0" err="1">
                <a:solidFill>
                  <a:schemeClr val="tx1">
                    <a:lumMod val="75000"/>
                    <a:lumOff val="25000"/>
                  </a:schemeClr>
                </a:solidFill>
              </a:rPr>
              <a:t>F.3d</a:t>
            </a:r>
            <a:r>
              <a:rPr lang="en-US" sz="1200" b="1" dirty="0">
                <a:solidFill>
                  <a:schemeClr val="tx1">
                    <a:lumMod val="75000"/>
                    <a:lumOff val="25000"/>
                  </a:schemeClr>
                </a:solidFill>
              </a:rPr>
              <a:t> at 1371 (Fed. Cir. 2017</a:t>
            </a:r>
            <a:r>
              <a:rPr lang="en-US" sz="1200" b="1" dirty="0" smtClean="0">
                <a:solidFill>
                  <a:schemeClr val="tx1">
                    <a:lumMod val="75000"/>
                    <a:lumOff val="25000"/>
                  </a:schemeClr>
                </a:solidFill>
              </a:rPr>
              <a:t>)</a:t>
            </a:r>
          </a:p>
        </p:txBody>
      </p:sp>
      <p:sp>
        <p:nvSpPr>
          <p:cNvPr id="11" name="Slide Title" descr="" title=""/>
          <p:cNvSpPr txBox="1">
            <a:spLocks/>
          </p:cNvSpPr>
          <p:nvPr/>
        </p:nvSpPr>
        <p:spPr>
          <a:xfrm>
            <a:off x="457200" y="285750"/>
            <a:ext cx="8610600" cy="446088"/>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2800" b="1" dirty="0" smtClean="0">
                <a:solidFill>
                  <a:srgbClr val="9D2235"/>
                </a:solidFill>
              </a:rPr>
              <a:t>Post-</a:t>
            </a:r>
            <a:r>
              <a:rPr lang="en-US" sz="2800" b="1" i="1" dirty="0" smtClean="0">
                <a:solidFill>
                  <a:srgbClr val="9D2235"/>
                </a:solidFill>
              </a:rPr>
              <a:t>Halo</a:t>
            </a:r>
            <a:r>
              <a:rPr lang="en-US" sz="2800" b="1" dirty="0" smtClean="0">
                <a:solidFill>
                  <a:srgbClr val="9D2235"/>
                </a:solidFill>
              </a:rPr>
              <a:t> Decisions:  Takeaways</a:t>
            </a:r>
            <a:endParaRPr lang="en-US" sz="2800" b="1" dirty="0">
              <a:solidFill>
                <a:srgbClr val="9D2235"/>
              </a:solidFill>
            </a:endParaRPr>
          </a:p>
        </p:txBody>
      </p:sp>
      <p:pic>
        <p:nvPicPr>
          <p:cNvPr id="9217" name="Picture 1" descr="" title=""/>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581400" y="3724233"/>
            <a:ext cx="1738312" cy="119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295034"/>
      </p:ext>
    </p:extLst>
  </p:cSld>
  <p:clrMapOvr>
    <a:masterClrMapping/>
  </p:clrMapOvr>
</p:sld>
</file>

<file path=ppt/slides/slide1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extBox 6" descr="" title=""/>
          <p:cNvSpPr txBox="1"/>
          <p:nvPr/>
        </p:nvSpPr>
        <p:spPr>
          <a:xfrm>
            <a:off x="404853" y="895350"/>
            <a:ext cx="7162800" cy="3962400"/>
          </a:xfrm>
          <a:prstGeom prst="rect">
            <a:avLst/>
          </a:prstGeom>
          <a:noFill/>
        </p:spPr>
        <p:txBody>
          <a:bodyPr wrap="square" lIns="0" tIns="0" rIns="0" bIns="0" rtlCol="0">
            <a:noAutofit/>
          </a:bodyPr>
          <a:lstStyle/>
          <a:p>
            <a:pPr marL="285750" indent="-285750">
              <a:spcBef>
                <a:spcPts val="800"/>
              </a:spcBef>
              <a:buFont typeface="Arial" panose="020B0604020202020204" pitchFamily="34" charset="0"/>
              <a:buChar char="•"/>
            </a:pPr>
            <a:r>
              <a:rPr lang="en-US" sz="2200" b="1" dirty="0">
                <a:solidFill>
                  <a:schemeClr val="tx1">
                    <a:lumMod val="75000"/>
                    <a:lumOff val="25000"/>
                  </a:schemeClr>
                </a:solidFill>
              </a:rPr>
              <a:t>How much to invest?  When? </a:t>
            </a:r>
            <a:r>
              <a:rPr lang="en-US" sz="2200" b="1" dirty="0" smtClean="0">
                <a:solidFill>
                  <a:schemeClr val="tx1">
                    <a:lumMod val="75000"/>
                    <a:lumOff val="25000"/>
                  </a:schemeClr>
                </a:solidFill>
              </a:rPr>
              <a:t> What scope?</a:t>
            </a:r>
            <a:endParaRPr lang="en-US" sz="2200" b="1" dirty="0">
              <a:solidFill>
                <a:schemeClr val="tx1">
                  <a:lumMod val="75000"/>
                  <a:lumOff val="25000"/>
                </a:schemeClr>
              </a:solidFill>
            </a:endParaRPr>
          </a:p>
          <a:p>
            <a:pPr marL="285750" indent="-285750">
              <a:spcBef>
                <a:spcPts val="800"/>
              </a:spcBef>
              <a:buFont typeface="Arial" panose="020B0604020202020204" pitchFamily="34" charset="0"/>
              <a:buChar char="•"/>
            </a:pPr>
            <a:r>
              <a:rPr lang="en-US" sz="2200" b="1" dirty="0" smtClean="0">
                <a:solidFill>
                  <a:schemeClr val="tx1">
                    <a:lumMod val="75000"/>
                    <a:lumOff val="25000"/>
                  </a:schemeClr>
                </a:solidFill>
              </a:rPr>
              <a:t>When </a:t>
            </a:r>
            <a:r>
              <a:rPr lang="en-US" sz="2200" b="1" dirty="0">
                <a:solidFill>
                  <a:schemeClr val="tx1">
                    <a:lumMod val="75000"/>
                    <a:lumOff val="25000"/>
                  </a:schemeClr>
                </a:solidFill>
              </a:rPr>
              <a:t>to </a:t>
            </a:r>
            <a:r>
              <a:rPr lang="en-US" sz="2200" b="1" dirty="0" smtClean="0">
                <a:solidFill>
                  <a:schemeClr val="tx1">
                    <a:lumMod val="75000"/>
                    <a:lumOff val="25000"/>
                  </a:schemeClr>
                </a:solidFill>
              </a:rPr>
              <a:t>assert advice of counsel?!  </a:t>
            </a:r>
            <a:r>
              <a:rPr lang="en-US" sz="2200" b="1" dirty="0">
                <a:solidFill>
                  <a:schemeClr val="tx1">
                    <a:lumMod val="75000"/>
                    <a:lumOff val="25000"/>
                  </a:schemeClr>
                </a:solidFill>
              </a:rPr>
              <a:t>(not on cross at </a:t>
            </a:r>
            <a:r>
              <a:rPr lang="en-US" sz="2200" b="1" dirty="0" smtClean="0">
                <a:solidFill>
                  <a:schemeClr val="tx1">
                    <a:lumMod val="75000"/>
                    <a:lumOff val="25000"/>
                  </a:schemeClr>
                </a:solidFill>
              </a:rPr>
              <a:t>trial…)</a:t>
            </a:r>
            <a:endParaRPr lang="en-US" sz="2200" b="1" dirty="0">
              <a:solidFill>
                <a:schemeClr val="tx1">
                  <a:lumMod val="75000"/>
                  <a:lumOff val="25000"/>
                </a:schemeClr>
              </a:solidFill>
            </a:endParaRPr>
          </a:p>
          <a:p>
            <a:pPr marL="285750" indent="-285750">
              <a:spcBef>
                <a:spcPts val="800"/>
              </a:spcBef>
              <a:buFont typeface="Arial" panose="020B0604020202020204" pitchFamily="34" charset="0"/>
              <a:buChar char="•"/>
            </a:pPr>
            <a:r>
              <a:rPr lang="en-US" sz="2200" b="1" dirty="0" smtClean="0">
                <a:solidFill>
                  <a:schemeClr val="tx1">
                    <a:lumMod val="75000"/>
                    <a:lumOff val="25000"/>
                  </a:schemeClr>
                </a:solidFill>
              </a:rPr>
              <a:t>Scope of waiver:  must </a:t>
            </a:r>
            <a:r>
              <a:rPr lang="en-US" sz="2200" b="1" dirty="0">
                <a:solidFill>
                  <a:schemeClr val="tx1">
                    <a:lumMod val="75000"/>
                    <a:lumOff val="25000"/>
                  </a:schemeClr>
                </a:solidFill>
              </a:rPr>
              <a:t>maintain separation / distinction between </a:t>
            </a:r>
            <a:r>
              <a:rPr lang="en-US" sz="2200" b="1" i="1" dirty="0" smtClean="0">
                <a:solidFill>
                  <a:schemeClr val="tx1">
                    <a:lumMod val="75000"/>
                    <a:lumOff val="25000"/>
                  </a:schemeClr>
                </a:solidFill>
              </a:rPr>
              <a:t>roles </a:t>
            </a:r>
            <a:r>
              <a:rPr lang="en-US" sz="2200" b="1" dirty="0" smtClean="0">
                <a:solidFill>
                  <a:schemeClr val="tx1">
                    <a:lumMod val="75000"/>
                    <a:lumOff val="25000"/>
                  </a:schemeClr>
                </a:solidFill>
              </a:rPr>
              <a:t>of opinion </a:t>
            </a:r>
            <a:r>
              <a:rPr lang="en-US" sz="2200" b="1" dirty="0">
                <a:solidFill>
                  <a:schemeClr val="tx1">
                    <a:lumMod val="75000"/>
                    <a:lumOff val="25000"/>
                  </a:schemeClr>
                </a:solidFill>
              </a:rPr>
              <a:t>and litigation </a:t>
            </a:r>
            <a:r>
              <a:rPr lang="en-US" sz="2200" b="1" dirty="0" smtClean="0">
                <a:solidFill>
                  <a:schemeClr val="tx1">
                    <a:lumMod val="75000"/>
                    <a:lumOff val="25000"/>
                  </a:schemeClr>
                </a:solidFill>
              </a:rPr>
              <a:t>counsel</a:t>
            </a:r>
          </a:p>
          <a:p>
            <a:pPr marL="285750" indent="-285750">
              <a:spcBef>
                <a:spcPts val="800"/>
              </a:spcBef>
              <a:buFont typeface="Arial" panose="020B0604020202020204" pitchFamily="34" charset="0"/>
              <a:buChar char="•"/>
            </a:pPr>
            <a:r>
              <a:rPr lang="en-US" sz="2200" b="1" dirty="0" smtClean="0">
                <a:solidFill>
                  <a:schemeClr val="tx1">
                    <a:lumMod val="75000"/>
                    <a:lumOff val="25000"/>
                  </a:schemeClr>
                </a:solidFill>
              </a:rPr>
              <a:t>Special challenge where litigation counsel engages in pre-suit negotiations and opinions/guidance.  Waiver re separate pre-suit opinions likely waives such pre-suit opinions too.</a:t>
            </a:r>
          </a:p>
          <a:p>
            <a:r>
              <a:rPr lang="en-US" sz="1200" b="1" dirty="0" smtClean="0">
                <a:solidFill>
                  <a:schemeClr val="tx1">
                    <a:lumMod val="75000"/>
                    <a:lumOff val="25000"/>
                  </a:schemeClr>
                </a:solidFill>
              </a:rPr>
              <a:t>                                            </a:t>
            </a:r>
            <a:r>
              <a:rPr lang="en-US" sz="1200" b="1" i="1" dirty="0" smtClean="0">
                <a:solidFill>
                  <a:schemeClr val="tx1">
                    <a:lumMod val="75000"/>
                    <a:lumOff val="25000"/>
                  </a:schemeClr>
                </a:solidFill>
              </a:rPr>
              <a:t>Zen </a:t>
            </a:r>
            <a:r>
              <a:rPr lang="en-US" sz="1200" b="1" i="1" dirty="0">
                <a:solidFill>
                  <a:schemeClr val="tx1">
                    <a:lumMod val="75000"/>
                    <a:lumOff val="25000"/>
                  </a:schemeClr>
                </a:solidFill>
              </a:rPr>
              <a:t>Design Grp., Ltd. v. Scholastic, Inc</a:t>
            </a:r>
            <a:r>
              <a:rPr lang="en-US" sz="1200" b="1" i="1" dirty="0" smtClean="0">
                <a:solidFill>
                  <a:schemeClr val="tx1">
                    <a:lumMod val="75000"/>
                    <a:lumOff val="25000"/>
                  </a:schemeClr>
                </a:solidFill>
              </a:rPr>
              <a:t>.</a:t>
            </a:r>
            <a:r>
              <a:rPr lang="en-US" sz="1200" b="1" dirty="0" smtClean="0">
                <a:solidFill>
                  <a:schemeClr val="tx1">
                    <a:lumMod val="75000"/>
                    <a:lumOff val="25000"/>
                  </a:schemeClr>
                </a:solidFill>
              </a:rPr>
              <a:t>, </a:t>
            </a:r>
          </a:p>
          <a:p>
            <a:r>
              <a:rPr lang="en-US" sz="1200" b="1" dirty="0">
                <a:solidFill>
                  <a:schemeClr val="tx1">
                    <a:lumMod val="75000"/>
                    <a:lumOff val="25000"/>
                  </a:schemeClr>
                </a:solidFill>
              </a:rPr>
              <a:t> </a:t>
            </a:r>
            <a:r>
              <a:rPr lang="en-US" sz="1200" b="1" dirty="0" smtClean="0">
                <a:solidFill>
                  <a:schemeClr val="tx1">
                    <a:lumMod val="75000"/>
                    <a:lumOff val="25000"/>
                  </a:schemeClr>
                </a:solidFill>
              </a:rPr>
              <a:t>                                                   2018 </a:t>
            </a:r>
            <a:r>
              <a:rPr lang="en-US" sz="1200" b="1" dirty="0">
                <a:solidFill>
                  <a:schemeClr val="tx1">
                    <a:lumMod val="75000"/>
                    <a:lumOff val="25000"/>
                  </a:schemeClr>
                </a:solidFill>
              </a:rPr>
              <a:t>U.S. Dist. LEXIS </a:t>
            </a:r>
            <a:r>
              <a:rPr lang="en-US" sz="1200" b="1" dirty="0" smtClean="0">
                <a:solidFill>
                  <a:schemeClr val="tx1">
                    <a:lumMod val="75000"/>
                    <a:lumOff val="25000"/>
                  </a:schemeClr>
                </a:solidFill>
              </a:rPr>
              <a:t>104412 (</a:t>
            </a:r>
            <a:r>
              <a:rPr lang="en-US" sz="1200" b="1" dirty="0">
                <a:solidFill>
                  <a:schemeClr val="tx1">
                    <a:lumMod val="75000"/>
                    <a:lumOff val="25000"/>
                  </a:schemeClr>
                </a:solidFill>
              </a:rPr>
              <a:t>E.D. Mich. June 22, 2018) </a:t>
            </a:r>
          </a:p>
          <a:p>
            <a:pPr marL="285750" indent="-285750">
              <a:spcBef>
                <a:spcPts val="800"/>
              </a:spcBef>
              <a:buFont typeface="Arial" panose="020B0604020202020204" pitchFamily="34" charset="0"/>
              <a:buChar char="•"/>
            </a:pPr>
            <a:r>
              <a:rPr lang="en-US" sz="2200" b="1" dirty="0">
                <a:solidFill>
                  <a:schemeClr val="tx1">
                    <a:lumMod val="75000"/>
                    <a:lumOff val="25000"/>
                  </a:schemeClr>
                </a:solidFill>
              </a:rPr>
              <a:t>Manage level of </a:t>
            </a:r>
            <a:r>
              <a:rPr lang="en-US" sz="2200" b="1" dirty="0" smtClean="0">
                <a:solidFill>
                  <a:schemeClr val="tx1">
                    <a:lumMod val="75000"/>
                    <a:lumOff val="25000"/>
                  </a:schemeClr>
                </a:solidFill>
              </a:rPr>
              <a:t>formality of opinion</a:t>
            </a:r>
            <a:endParaRPr lang="en-US" sz="2200" dirty="0">
              <a:solidFill>
                <a:schemeClr val="tx1">
                  <a:lumMod val="75000"/>
                  <a:lumOff val="25000"/>
                </a:schemeClr>
              </a:solidFill>
              <a:latin typeface="+mj-lt"/>
            </a:endParaRPr>
          </a:p>
          <a:p>
            <a:pPr marL="687388" lvl="1"/>
            <a:endParaRPr lang="en-US" sz="2000" dirty="0">
              <a:solidFill>
                <a:schemeClr val="tx1">
                  <a:lumMod val="75000"/>
                  <a:lumOff val="25000"/>
                </a:schemeClr>
              </a:solidFill>
              <a:latin typeface="+mj-lt"/>
            </a:endParaRPr>
          </a:p>
          <a:p>
            <a:pPr marL="687388" lvl="1"/>
            <a:endParaRPr lang="en-US" sz="2000" dirty="0">
              <a:solidFill>
                <a:schemeClr val="tx1">
                  <a:lumMod val="75000"/>
                  <a:lumOff val="25000"/>
                </a:schemeClr>
              </a:solidFill>
            </a:endParaRPr>
          </a:p>
        </p:txBody>
      </p:sp>
      <p:sp>
        <p:nvSpPr>
          <p:cNvPr id="11" name="Slide Title" descr="" title=""/>
          <p:cNvSpPr txBox="1">
            <a:spLocks/>
          </p:cNvSpPr>
          <p:nvPr/>
        </p:nvSpPr>
        <p:spPr>
          <a:xfrm>
            <a:off x="457200" y="285750"/>
            <a:ext cx="8610600" cy="446088"/>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2800" b="1" dirty="0">
                <a:solidFill>
                  <a:srgbClr val="9D2235"/>
                </a:solidFill>
              </a:rPr>
              <a:t>Opinion Letters:  Practical Issues</a:t>
            </a:r>
          </a:p>
        </p:txBody>
      </p:sp>
      <p:pic>
        <p:nvPicPr>
          <p:cNvPr id="2050" name="Picture 2" descr="" title=""/>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419850" y="3273551"/>
            <a:ext cx="2724150" cy="181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633832"/>
      </p:ext>
    </p:extLst>
  </p:cSld>
  <p:clrMapOvr>
    <a:masterClrMapping/>
  </p:clrMapOvr>
</p:sld>
</file>

<file path=ppt/slides/slide1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descr="" title=""/>
        <p:cNvGrpSpPr/>
        <p:nvPr/>
      </p:nvGrpSpPr>
      <p:grpSpPr>
        <a:xfrm>
          <a:off x="0" y="0"/>
          <a:ext cx="0" cy="0"/>
          <a:chOff x="0" y="0"/>
          <a:chExt cx="0" cy="0"/>
        </a:xfrm>
      </p:grpSpPr>
      <p:pic>
        <p:nvPicPr>
          <p:cNvPr id="4" name="Picture 6" descr="" title=""/>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534890" y="971550"/>
            <a:ext cx="3886200" cy="3841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8" descr="" title=""/>
          <p:cNvSpPr txBox="1">
            <a:spLocks/>
          </p:cNvSpPr>
          <p:nvPr/>
        </p:nvSpPr>
        <p:spPr>
          <a:xfrm>
            <a:off x="5525490" y="3486150"/>
            <a:ext cx="2170710" cy="457200"/>
          </a:xfrm>
          <a:prstGeom prst="rect">
            <a:avLst/>
          </a:prstGeom>
        </p:spPr>
        <p:txBody>
          <a:bodyPr lIns="0" tIns="0" rIns="0" bIns="0"/>
          <a:lstStyle>
            <a:lvl1pPr marL="0" indent="0" algn="l" defTabSz="816186" rtl="0" eaLnBrk="1" latinLnBrk="0" hangingPunct="1">
              <a:spcBef>
                <a:spcPct val="20000"/>
              </a:spcBef>
              <a:buFont typeface="Arial" panose="020B0604020202020204" pitchFamily="34" charset="0"/>
              <a:buNone/>
              <a:defRPr sz="3400" b="1" kern="1200">
                <a:solidFill>
                  <a:srgbClr val="9D2235"/>
                </a:solidFill>
                <a:latin typeface="+mn-lt"/>
                <a:ea typeface="+mn-ea"/>
                <a:cs typeface="+mn-cs"/>
              </a:defRPr>
            </a:lvl1pPr>
            <a:lvl2pPr marL="663152" indent="-255059" algn="l" defTabSz="81618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0234" indent="-204046" algn="l" defTabSz="8161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28326"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6420"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4514"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2607"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0700"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8794"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t>Questions?</a:t>
            </a:r>
          </a:p>
        </p:txBody>
      </p:sp>
    </p:spTree>
    <p:extLst>
      <p:ext uri="{BB962C8B-B14F-4D97-AF65-F5344CB8AC3E}">
        <p14:creationId xmlns:p14="http://schemas.microsoft.com/office/powerpoint/2010/main" val="2998252213"/>
      </p:ext>
    </p:extLst>
  </p:cSld>
  <p:clrMapOvr>
    <a:masterClrMapping/>
  </p:clrMapOvr>
</p:sld>
</file>

<file path=ppt/slides/slide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extBox 6" descr="" title=""/>
          <p:cNvSpPr txBox="1"/>
          <p:nvPr/>
        </p:nvSpPr>
        <p:spPr>
          <a:xfrm>
            <a:off x="457200" y="971550"/>
            <a:ext cx="5486400" cy="4267200"/>
          </a:xfrm>
          <a:prstGeom prst="rect">
            <a:avLst/>
          </a:prstGeom>
          <a:noFill/>
        </p:spPr>
        <p:txBody>
          <a:bodyPr wrap="square" lIns="0" tIns="0" rIns="0" bIns="0" rtlCol="0">
            <a:noAutofit/>
          </a:bodyPr>
          <a:lstStyle/>
          <a:p>
            <a:pPr marL="285750" indent="-285750">
              <a:lnSpc>
                <a:spcPts val="2100"/>
              </a:lnSpc>
              <a:buFont typeface="Arial" panose="020B0604020202020204" pitchFamily="34" charset="0"/>
              <a:buChar char="•"/>
            </a:pPr>
            <a:r>
              <a:rPr lang="en-US" altLang="en-US" sz="2100" b="1" dirty="0" smtClean="0">
                <a:solidFill>
                  <a:schemeClr val="tx1">
                    <a:lumMod val="75000"/>
                    <a:lumOff val="25000"/>
                  </a:schemeClr>
                </a:solidFill>
              </a:rPr>
              <a:t>Affirmative duty of due care includes “</a:t>
            </a:r>
            <a:r>
              <a:rPr lang="en-US" altLang="en-US" sz="2100" b="1" dirty="0" smtClean="0">
                <a:solidFill>
                  <a:srgbClr val="9D2235"/>
                </a:solidFill>
              </a:rPr>
              <a:t>the </a:t>
            </a:r>
            <a:r>
              <a:rPr lang="en-US" altLang="en-US" sz="2100" b="1" dirty="0">
                <a:solidFill>
                  <a:srgbClr val="9D2235"/>
                </a:solidFill>
              </a:rPr>
              <a:t>duty to seek and obtain competent legal advice from counsel </a:t>
            </a:r>
            <a:r>
              <a:rPr lang="en-US" altLang="en-US" sz="2100" b="1" i="1" dirty="0">
                <a:solidFill>
                  <a:srgbClr val="9D2235"/>
                </a:solidFill>
              </a:rPr>
              <a:t>before</a:t>
            </a:r>
            <a:r>
              <a:rPr lang="en-US" altLang="en-US" sz="2100" b="1" dirty="0">
                <a:solidFill>
                  <a:srgbClr val="9D2235"/>
                </a:solidFill>
              </a:rPr>
              <a:t> the initiation of any possible infringing activity</a:t>
            </a:r>
            <a:r>
              <a:rPr lang="en-US" altLang="en-US" sz="2100" b="1" dirty="0" smtClean="0">
                <a:solidFill>
                  <a:schemeClr val="tx1">
                    <a:lumMod val="75000"/>
                    <a:lumOff val="25000"/>
                  </a:schemeClr>
                </a:solidFill>
              </a:rPr>
              <a:t>.”</a:t>
            </a:r>
          </a:p>
          <a:p>
            <a:pPr marL="342900" indent="-342900">
              <a:lnSpc>
                <a:spcPts val="2100"/>
              </a:lnSpc>
              <a:buFont typeface="Arial" panose="020B0604020202020204" pitchFamily="34" charset="0"/>
              <a:buChar char="•"/>
            </a:pPr>
            <a:endParaRPr lang="en-US" altLang="en-US" sz="2100" b="1" dirty="0" smtClean="0">
              <a:solidFill>
                <a:schemeClr val="tx1">
                  <a:lumMod val="75000"/>
                  <a:lumOff val="25000"/>
                </a:schemeClr>
              </a:solidFill>
            </a:endParaRPr>
          </a:p>
          <a:p>
            <a:pPr marL="342900" indent="-342900">
              <a:lnSpc>
                <a:spcPts val="2100"/>
              </a:lnSpc>
              <a:buFont typeface="Arial" panose="020B0604020202020204" pitchFamily="34" charset="0"/>
              <a:buChar char="•"/>
            </a:pPr>
            <a:r>
              <a:rPr lang="en-US" altLang="en-US" sz="2100" b="1" dirty="0" smtClean="0">
                <a:solidFill>
                  <a:schemeClr val="tx1">
                    <a:lumMod val="75000"/>
                    <a:lumOff val="25000"/>
                  </a:schemeClr>
                </a:solidFill>
              </a:rPr>
              <a:t>“Unreasonable” opinion = negligent</a:t>
            </a:r>
            <a:endParaRPr lang="en-US" altLang="en-US" sz="2100" b="1" dirty="0">
              <a:solidFill>
                <a:schemeClr val="tx1">
                  <a:lumMod val="75000"/>
                  <a:lumOff val="25000"/>
                </a:schemeClr>
              </a:solidFill>
            </a:endParaRPr>
          </a:p>
          <a:p>
            <a:pPr lvl="1" algn="r">
              <a:lnSpc>
                <a:spcPts val="2100"/>
              </a:lnSpc>
            </a:pPr>
            <a:r>
              <a:rPr lang="en-US" altLang="en-US" sz="1200" b="1" i="1" dirty="0">
                <a:solidFill>
                  <a:schemeClr val="tx1">
                    <a:lumMod val="75000"/>
                    <a:lumOff val="25000"/>
                  </a:schemeClr>
                </a:solidFill>
              </a:rPr>
              <a:t>e.g. Stryker Corp. v. </a:t>
            </a:r>
            <a:r>
              <a:rPr lang="en-US" altLang="en-US" sz="1200" b="1" i="1" dirty="0" err="1">
                <a:solidFill>
                  <a:schemeClr val="tx1">
                    <a:lumMod val="75000"/>
                    <a:lumOff val="25000"/>
                  </a:schemeClr>
                </a:solidFill>
              </a:rPr>
              <a:t>Davol</a:t>
            </a:r>
            <a:r>
              <a:rPr lang="en-US" altLang="en-US" sz="1200" b="1" i="1" dirty="0">
                <a:solidFill>
                  <a:schemeClr val="tx1">
                    <a:lumMod val="75000"/>
                    <a:lumOff val="25000"/>
                  </a:schemeClr>
                </a:solidFill>
              </a:rPr>
              <a:t>, Inc.</a:t>
            </a:r>
            <a:r>
              <a:rPr lang="en-US" altLang="en-US" sz="1200" b="1" dirty="0">
                <a:solidFill>
                  <a:schemeClr val="tx1">
                    <a:lumMod val="75000"/>
                    <a:lumOff val="25000"/>
                  </a:schemeClr>
                </a:solidFill>
              </a:rPr>
              <a:t>, 234 </a:t>
            </a:r>
            <a:r>
              <a:rPr lang="en-US" altLang="en-US" sz="1200" b="1" dirty="0" err="1">
                <a:solidFill>
                  <a:schemeClr val="tx1">
                    <a:lumMod val="75000"/>
                    <a:lumOff val="25000"/>
                  </a:schemeClr>
                </a:solidFill>
              </a:rPr>
              <a:t>F.3d</a:t>
            </a:r>
            <a:r>
              <a:rPr lang="en-US" altLang="en-US" sz="1200" b="1" dirty="0">
                <a:solidFill>
                  <a:schemeClr val="tx1">
                    <a:lumMod val="75000"/>
                    <a:lumOff val="25000"/>
                  </a:schemeClr>
                </a:solidFill>
              </a:rPr>
              <a:t> 1252 (Fed. Cir. 2000)</a:t>
            </a:r>
          </a:p>
          <a:p>
            <a:pPr marL="342900" indent="-342900">
              <a:lnSpc>
                <a:spcPts val="2100"/>
              </a:lnSpc>
              <a:buFont typeface="Arial" panose="020B0604020202020204" pitchFamily="34" charset="0"/>
              <a:buChar char="•"/>
            </a:pPr>
            <a:endParaRPr lang="en-US" altLang="en-US" sz="2100" b="1" i="1" dirty="0" smtClean="0">
              <a:solidFill>
                <a:schemeClr val="tx1">
                  <a:lumMod val="75000"/>
                  <a:lumOff val="25000"/>
                </a:schemeClr>
              </a:solidFill>
            </a:endParaRPr>
          </a:p>
          <a:p>
            <a:pPr marL="342900" indent="-342900">
              <a:lnSpc>
                <a:spcPts val="2100"/>
              </a:lnSpc>
              <a:buFont typeface="Arial" panose="020B0604020202020204" pitchFamily="34" charset="0"/>
              <a:buChar char="•"/>
            </a:pPr>
            <a:r>
              <a:rPr lang="en-US" altLang="en-US" sz="2100" b="1" dirty="0" smtClean="0">
                <a:solidFill>
                  <a:schemeClr val="tx1">
                    <a:lumMod val="75000"/>
                    <a:lumOff val="25000"/>
                  </a:schemeClr>
                </a:solidFill>
              </a:rPr>
              <a:t>Dialed back over time, i.e. </a:t>
            </a:r>
            <a:r>
              <a:rPr lang="en-US" altLang="en-US" sz="2100" b="1" dirty="0" smtClean="0">
                <a:solidFill>
                  <a:srgbClr val="9D2235"/>
                </a:solidFill>
              </a:rPr>
              <a:t>no </a:t>
            </a:r>
            <a:r>
              <a:rPr lang="en-US" altLang="en-US" sz="2100" b="1" dirty="0">
                <a:solidFill>
                  <a:srgbClr val="9D2235"/>
                </a:solidFill>
              </a:rPr>
              <a:t>adverse inference </a:t>
            </a:r>
            <a:r>
              <a:rPr lang="en-US" altLang="en-US" sz="2100" b="1" dirty="0">
                <a:solidFill>
                  <a:schemeClr val="tx1">
                    <a:lumMod val="75000"/>
                    <a:lumOff val="25000"/>
                  </a:schemeClr>
                </a:solidFill>
              </a:rPr>
              <a:t>t</a:t>
            </a:r>
            <a:r>
              <a:rPr lang="en-US" altLang="en-US" sz="2100" b="1" dirty="0" smtClean="0">
                <a:solidFill>
                  <a:schemeClr val="tx1">
                    <a:lumMod val="75000"/>
                    <a:lumOff val="25000"/>
                  </a:schemeClr>
                </a:solidFill>
              </a:rPr>
              <a:t>hat </a:t>
            </a:r>
            <a:r>
              <a:rPr lang="en-US" altLang="en-US" sz="2100" b="1" dirty="0">
                <a:solidFill>
                  <a:schemeClr val="tx1">
                    <a:lumMod val="75000"/>
                    <a:lumOff val="25000"/>
                  </a:schemeClr>
                </a:solidFill>
              </a:rPr>
              <a:t>opinion of counsel was or would have been unfavorable flows from failure to obtain or produce </a:t>
            </a:r>
            <a:r>
              <a:rPr lang="en-US" altLang="en-US" sz="2100" b="1" dirty="0" smtClean="0">
                <a:solidFill>
                  <a:schemeClr val="tx1">
                    <a:lumMod val="75000"/>
                    <a:lumOff val="25000"/>
                  </a:schemeClr>
                </a:solidFill>
              </a:rPr>
              <a:t>one</a:t>
            </a:r>
          </a:p>
          <a:p>
            <a:pPr algn="r">
              <a:lnSpc>
                <a:spcPts val="2100"/>
              </a:lnSpc>
            </a:pPr>
            <a:r>
              <a:rPr lang="en-US" altLang="en-US" sz="1200" b="1" i="1" dirty="0">
                <a:solidFill>
                  <a:schemeClr val="tx1">
                    <a:lumMod val="75000"/>
                    <a:lumOff val="25000"/>
                  </a:schemeClr>
                </a:solidFill>
              </a:rPr>
              <a:t>Knorr-</a:t>
            </a:r>
            <a:r>
              <a:rPr lang="en-US" altLang="en-US" sz="1200" b="1" i="1" dirty="0" err="1">
                <a:solidFill>
                  <a:schemeClr val="tx1">
                    <a:lumMod val="75000"/>
                    <a:lumOff val="25000"/>
                  </a:schemeClr>
                </a:solidFill>
              </a:rPr>
              <a:t>Bremse</a:t>
            </a:r>
            <a:r>
              <a:rPr lang="en-US" altLang="en-US" sz="1200" b="1" dirty="0">
                <a:solidFill>
                  <a:schemeClr val="tx1">
                    <a:lumMod val="75000"/>
                    <a:lumOff val="25000"/>
                  </a:schemeClr>
                </a:solidFill>
              </a:rPr>
              <a:t>, 383 </a:t>
            </a:r>
            <a:r>
              <a:rPr lang="en-US" altLang="en-US" sz="1200" b="1" dirty="0" err="1">
                <a:solidFill>
                  <a:schemeClr val="tx1">
                    <a:lumMod val="75000"/>
                    <a:lumOff val="25000"/>
                  </a:schemeClr>
                </a:solidFill>
              </a:rPr>
              <a:t>F.3d</a:t>
            </a:r>
            <a:r>
              <a:rPr lang="en-US" altLang="en-US" sz="1200" b="1" dirty="0">
                <a:solidFill>
                  <a:schemeClr val="tx1">
                    <a:lumMod val="75000"/>
                    <a:lumOff val="25000"/>
                  </a:schemeClr>
                </a:solidFill>
              </a:rPr>
              <a:t> 1337 (Fed. Cir. 2004)</a:t>
            </a:r>
          </a:p>
          <a:p>
            <a:pPr marL="285750" indent="-285750">
              <a:spcBef>
                <a:spcPts val="800"/>
              </a:spcBef>
              <a:buFont typeface="Arial" panose="020B0604020202020204" pitchFamily="34" charset="0"/>
              <a:buChar char="•"/>
            </a:pPr>
            <a:endParaRPr lang="en-US" sz="2200" dirty="0">
              <a:solidFill>
                <a:schemeClr val="tx1">
                  <a:lumMod val="75000"/>
                  <a:lumOff val="25000"/>
                </a:schemeClr>
              </a:solidFill>
            </a:endParaRPr>
          </a:p>
          <a:p>
            <a:pPr marL="285750" indent="-285750">
              <a:spcBef>
                <a:spcPts val="800"/>
              </a:spcBef>
              <a:buFont typeface="Arial" panose="020B0604020202020204" pitchFamily="34" charset="0"/>
              <a:buChar char="•"/>
            </a:pPr>
            <a:endParaRPr lang="en-US" sz="1400" dirty="0">
              <a:solidFill>
                <a:schemeClr val="tx1">
                  <a:lumMod val="75000"/>
                  <a:lumOff val="25000"/>
                </a:schemeClr>
              </a:solidFill>
              <a:latin typeface="+mj-lt"/>
            </a:endParaRPr>
          </a:p>
        </p:txBody>
      </p:sp>
      <p:pic>
        <p:nvPicPr>
          <p:cNvPr id="1026" name="Picture 2"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00150"/>
            <a:ext cx="2809875" cy="308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Title" descr="" title=""/>
          <p:cNvSpPr txBox="1">
            <a:spLocks/>
          </p:cNvSpPr>
          <p:nvPr/>
        </p:nvSpPr>
        <p:spPr>
          <a:xfrm>
            <a:off x="457200" y="285750"/>
            <a:ext cx="8375650" cy="446088"/>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2600" b="1" i="1" dirty="0" smtClean="0">
                <a:solidFill>
                  <a:srgbClr val="9D2235"/>
                </a:solidFill>
              </a:rPr>
              <a:t>Underwater Devices </a:t>
            </a:r>
            <a:r>
              <a:rPr lang="en-US" sz="2600" b="1" dirty="0" smtClean="0">
                <a:solidFill>
                  <a:srgbClr val="9D2235"/>
                </a:solidFill>
              </a:rPr>
              <a:t>(1983): Traditional Federal Circuit Rule</a:t>
            </a:r>
            <a:endParaRPr lang="en-US" sz="2600" b="1" dirty="0">
              <a:solidFill>
                <a:srgbClr val="9D2235"/>
              </a:solidFill>
            </a:endParaRPr>
          </a:p>
        </p:txBody>
      </p:sp>
    </p:spTree>
    <p:extLst>
      <p:ext uri="{BB962C8B-B14F-4D97-AF65-F5344CB8AC3E}">
        <p14:creationId xmlns:p14="http://schemas.microsoft.com/office/powerpoint/2010/main" val="3339597298"/>
      </p:ext>
    </p:extLst>
  </p:cSld>
  <p:clrMapOvr>
    <a:masterClrMapping/>
  </p:clrMapOvr>
</p:sld>
</file>

<file path=ppt/slides/slide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extBox 6" descr="" title=""/>
          <p:cNvSpPr txBox="1"/>
          <p:nvPr/>
        </p:nvSpPr>
        <p:spPr>
          <a:xfrm>
            <a:off x="533400" y="1104900"/>
            <a:ext cx="8305800" cy="3752850"/>
          </a:xfrm>
          <a:prstGeom prst="rect">
            <a:avLst/>
          </a:prstGeom>
          <a:noFill/>
        </p:spPr>
        <p:txBody>
          <a:bodyPr wrap="square" lIns="0" tIns="0" rIns="0" bIns="0" rtlCol="0">
            <a:noAutofit/>
          </a:bodyPr>
          <a:lstStyle/>
          <a:p>
            <a:pPr>
              <a:spcBef>
                <a:spcPts val="800"/>
              </a:spcBef>
            </a:pPr>
            <a:r>
              <a:rPr lang="en-US" altLang="en-US" sz="2200" b="1" dirty="0">
                <a:solidFill>
                  <a:schemeClr val="tx1">
                    <a:lumMod val="75000"/>
                    <a:lumOff val="25000"/>
                  </a:schemeClr>
                </a:solidFill>
              </a:rPr>
              <a:t>“Accordingly, we overrule the standard set out in </a:t>
            </a:r>
            <a:r>
              <a:rPr lang="en-US" altLang="en-US" sz="2200" b="1" i="1" dirty="0">
                <a:solidFill>
                  <a:schemeClr val="tx1">
                    <a:lumMod val="75000"/>
                    <a:lumOff val="25000"/>
                  </a:schemeClr>
                </a:solidFill>
              </a:rPr>
              <a:t>Underwater Devices</a:t>
            </a:r>
            <a:r>
              <a:rPr lang="en-US" altLang="en-US" sz="2200" b="1" dirty="0">
                <a:solidFill>
                  <a:schemeClr val="tx1">
                    <a:lumMod val="75000"/>
                    <a:lumOff val="25000"/>
                  </a:schemeClr>
                </a:solidFill>
              </a:rPr>
              <a:t> and hold that </a:t>
            </a:r>
            <a:r>
              <a:rPr lang="en-US" altLang="en-US" sz="2200" b="1" dirty="0">
                <a:solidFill>
                  <a:srgbClr val="9D2235"/>
                </a:solidFill>
              </a:rPr>
              <a:t>proof of willful infringement permitting enhanced damages requires at least a showing of objective recklessness. Because we abandon the affirmative duty of due care, we also reemphasize that there is </a:t>
            </a:r>
            <a:r>
              <a:rPr lang="en-US" altLang="en-US" sz="2200" b="1" u="sng" dirty="0">
                <a:solidFill>
                  <a:srgbClr val="9D2235"/>
                </a:solidFill>
              </a:rPr>
              <a:t>no affirmative obligation to obtain opinion of counsel</a:t>
            </a:r>
            <a:r>
              <a:rPr lang="en-US" altLang="en-US" sz="2200" b="1" dirty="0">
                <a:solidFill>
                  <a:srgbClr val="9D2235"/>
                </a:solidFill>
              </a:rPr>
              <a:t>.</a:t>
            </a:r>
            <a:r>
              <a:rPr lang="en-US" altLang="en-US" sz="2200" b="1" dirty="0">
                <a:solidFill>
                  <a:schemeClr val="tx1">
                    <a:lumMod val="75000"/>
                    <a:lumOff val="25000"/>
                  </a:schemeClr>
                </a:solidFill>
              </a:rPr>
              <a:t>”</a:t>
            </a:r>
          </a:p>
          <a:p>
            <a:pPr marL="285750" indent="-285750">
              <a:spcBef>
                <a:spcPts val="800"/>
              </a:spcBef>
              <a:buFont typeface="Arial" panose="020B0604020202020204" pitchFamily="34" charset="0"/>
              <a:buChar char="•"/>
            </a:pPr>
            <a:endParaRPr lang="en-US" sz="2000" dirty="0">
              <a:solidFill>
                <a:schemeClr val="tx1">
                  <a:lumMod val="75000"/>
                  <a:lumOff val="25000"/>
                </a:schemeClr>
              </a:solidFill>
            </a:endParaRPr>
          </a:p>
          <a:p>
            <a:pPr marL="285750" indent="-285750">
              <a:spcBef>
                <a:spcPts val="800"/>
              </a:spcBef>
              <a:buFont typeface="Arial" panose="020B0604020202020204" pitchFamily="34" charset="0"/>
              <a:buChar char="•"/>
            </a:pPr>
            <a:endParaRPr lang="en-US" sz="2000" dirty="0">
              <a:solidFill>
                <a:schemeClr val="tx1">
                  <a:lumMod val="75000"/>
                  <a:lumOff val="25000"/>
                </a:schemeClr>
              </a:solidFill>
              <a:latin typeface="+mj-lt"/>
            </a:endParaRPr>
          </a:p>
        </p:txBody>
      </p:sp>
      <p:sp>
        <p:nvSpPr>
          <p:cNvPr id="11" name="Slide Title" descr="" title=""/>
          <p:cNvSpPr txBox="1">
            <a:spLocks/>
          </p:cNvSpPr>
          <p:nvPr/>
        </p:nvSpPr>
        <p:spPr>
          <a:xfrm>
            <a:off x="457200" y="285750"/>
            <a:ext cx="8610600" cy="446088"/>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2800" b="1" dirty="0">
                <a:solidFill>
                  <a:srgbClr val="9D2235"/>
                </a:solidFill>
              </a:rPr>
              <a:t>Change in Standard: </a:t>
            </a:r>
            <a:r>
              <a:rPr lang="en-US" sz="2800" b="1" i="1" dirty="0">
                <a:solidFill>
                  <a:srgbClr val="9D2235"/>
                </a:solidFill>
              </a:rPr>
              <a:t>Seagate</a:t>
            </a:r>
            <a:r>
              <a:rPr lang="en-US" sz="2800" b="1" dirty="0">
                <a:solidFill>
                  <a:srgbClr val="9D2235"/>
                </a:solidFill>
              </a:rPr>
              <a:t> Opinion (2007) </a:t>
            </a:r>
          </a:p>
        </p:txBody>
      </p:sp>
      <p:pic>
        <p:nvPicPr>
          <p:cNvPr id="2051" name="Picture 3" descr="" title=""/>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893735" y="3562350"/>
            <a:ext cx="1737530" cy="1000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834105"/>
      </p:ext>
    </p:extLst>
  </p:cSld>
  <p:clrMapOvr>
    <a:masterClrMapping/>
  </p:clrMapOvr>
</p:sld>
</file>

<file path=ppt/slides/slide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1" name="Slide Title" descr="" title=""/>
          <p:cNvSpPr txBox="1">
            <a:spLocks/>
          </p:cNvSpPr>
          <p:nvPr/>
        </p:nvSpPr>
        <p:spPr>
          <a:xfrm>
            <a:off x="457200" y="285750"/>
            <a:ext cx="8610600" cy="446088"/>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2800" b="1" dirty="0">
                <a:solidFill>
                  <a:srgbClr val="9D2235"/>
                </a:solidFill>
              </a:rPr>
              <a:t>35 </a:t>
            </a:r>
            <a:r>
              <a:rPr lang="en-US" sz="2800" b="1" dirty="0" err="1">
                <a:solidFill>
                  <a:srgbClr val="9D2235"/>
                </a:solidFill>
              </a:rPr>
              <a:t>U.S.C</a:t>
            </a:r>
            <a:r>
              <a:rPr lang="en-US" sz="2800" b="1" dirty="0">
                <a:solidFill>
                  <a:srgbClr val="9D2235"/>
                </a:solidFill>
              </a:rPr>
              <a:t>. § 298:  No Adverse Inference Codified </a:t>
            </a:r>
          </a:p>
        </p:txBody>
      </p:sp>
      <p:sp>
        <p:nvSpPr>
          <p:cNvPr id="5" name="TextBox 4" descr="" title=""/>
          <p:cNvSpPr txBox="1"/>
          <p:nvPr/>
        </p:nvSpPr>
        <p:spPr>
          <a:xfrm>
            <a:off x="1143000" y="895350"/>
            <a:ext cx="5715000" cy="2514600"/>
          </a:xfrm>
          <a:prstGeom prst="rect">
            <a:avLst/>
          </a:prstGeom>
          <a:noFill/>
        </p:spPr>
        <p:txBody>
          <a:bodyPr wrap="square" lIns="0" tIns="0" rIns="0" bIns="0" rtlCol="0">
            <a:noAutofit/>
          </a:bodyPr>
          <a:lstStyle/>
          <a:p>
            <a:pPr>
              <a:lnSpc>
                <a:spcPts val="2400"/>
              </a:lnSpc>
              <a:spcBef>
                <a:spcPts val="800"/>
              </a:spcBef>
            </a:pPr>
            <a:r>
              <a:rPr lang="en-US" altLang="en-US" sz="2200" b="1" dirty="0">
                <a:solidFill>
                  <a:schemeClr val="tx1">
                    <a:lumMod val="75000"/>
                    <a:lumOff val="25000"/>
                  </a:schemeClr>
                </a:solidFill>
              </a:rPr>
              <a:t>“The </a:t>
            </a:r>
            <a:r>
              <a:rPr lang="en-US" altLang="en-US" sz="2200" b="1" dirty="0">
                <a:solidFill>
                  <a:srgbClr val="9D2235"/>
                </a:solidFill>
              </a:rPr>
              <a:t>failure of an infringer to obtain the advice of counsel with respect to any allegedly infringed patent, or the failure of an infringer to present such advice to the court or jury, may not be used to prove that the accused infringer willfully infringed</a:t>
            </a:r>
            <a:r>
              <a:rPr lang="en-US" altLang="en-US" sz="2200" b="1" dirty="0">
                <a:solidFill>
                  <a:schemeClr val="tx1">
                    <a:lumMod val="75000"/>
                    <a:lumOff val="25000"/>
                  </a:schemeClr>
                </a:solidFill>
              </a:rPr>
              <a:t> the patent or that the infringer intended to induce infringement of the patent.” </a:t>
            </a:r>
            <a:r>
              <a:rPr lang="en-US" altLang="en-US" sz="1800" b="1" dirty="0">
                <a:solidFill>
                  <a:schemeClr val="tx1">
                    <a:lumMod val="75000"/>
                    <a:lumOff val="25000"/>
                  </a:schemeClr>
                </a:solidFill>
              </a:rPr>
              <a:t>35 </a:t>
            </a:r>
            <a:r>
              <a:rPr lang="en-US" altLang="en-US" sz="1800" b="1" dirty="0" err="1">
                <a:solidFill>
                  <a:schemeClr val="tx1">
                    <a:lumMod val="75000"/>
                    <a:lumOff val="25000"/>
                  </a:schemeClr>
                </a:solidFill>
              </a:rPr>
              <a:t>U.S.C</a:t>
            </a:r>
            <a:r>
              <a:rPr lang="en-US" altLang="en-US" sz="1800" b="1" dirty="0">
                <a:solidFill>
                  <a:schemeClr val="tx1">
                    <a:lumMod val="75000"/>
                    <a:lumOff val="25000"/>
                  </a:schemeClr>
                </a:solidFill>
              </a:rPr>
              <a:t>. § </a:t>
            </a:r>
            <a:r>
              <a:rPr lang="en-US" altLang="en-US" sz="1800" b="1" dirty="0" smtClean="0">
                <a:solidFill>
                  <a:schemeClr val="tx1">
                    <a:lumMod val="75000"/>
                    <a:lumOff val="25000"/>
                  </a:schemeClr>
                </a:solidFill>
              </a:rPr>
              <a:t>298</a:t>
            </a:r>
            <a:endParaRPr lang="en-US" altLang="en-US" sz="1800" b="1" dirty="0">
              <a:solidFill>
                <a:schemeClr val="tx1">
                  <a:lumMod val="75000"/>
                  <a:lumOff val="25000"/>
                </a:schemeClr>
              </a:solidFill>
            </a:endParaRPr>
          </a:p>
        </p:txBody>
      </p:sp>
      <p:sp>
        <p:nvSpPr>
          <p:cNvPr id="6" name="TextBox 5" descr="" title=""/>
          <p:cNvSpPr txBox="1"/>
          <p:nvPr/>
        </p:nvSpPr>
        <p:spPr>
          <a:xfrm>
            <a:off x="457200" y="3486150"/>
            <a:ext cx="8283388" cy="1219200"/>
          </a:xfrm>
          <a:prstGeom prst="rect">
            <a:avLst/>
          </a:prstGeom>
          <a:noFill/>
        </p:spPr>
        <p:txBody>
          <a:bodyPr wrap="square" lIns="0" tIns="0" rIns="0" bIns="0" rtlCol="0">
            <a:noAutofit/>
          </a:bodyPr>
          <a:lstStyle/>
          <a:p>
            <a:pPr marL="342900" indent="-342900">
              <a:spcBef>
                <a:spcPts val="800"/>
              </a:spcBef>
              <a:buFont typeface="Arial" panose="020B0604020202020204" pitchFamily="34" charset="0"/>
              <a:buChar char="•"/>
            </a:pPr>
            <a:r>
              <a:rPr lang="en-US" altLang="en-US" sz="2200" b="1" dirty="0" smtClean="0">
                <a:solidFill>
                  <a:schemeClr val="tx1">
                    <a:lumMod val="75000"/>
                    <a:lumOff val="25000"/>
                  </a:schemeClr>
                </a:solidFill>
              </a:rPr>
              <a:t>After </a:t>
            </a:r>
            <a:r>
              <a:rPr lang="en-US" altLang="en-US" sz="2200" b="1" i="1" dirty="0" smtClean="0">
                <a:solidFill>
                  <a:schemeClr val="tx1">
                    <a:lumMod val="75000"/>
                    <a:lumOff val="25000"/>
                  </a:schemeClr>
                </a:solidFill>
              </a:rPr>
              <a:t>Seagate </a:t>
            </a:r>
            <a:r>
              <a:rPr lang="en-US" altLang="en-US" sz="2200" b="1" dirty="0" smtClean="0">
                <a:solidFill>
                  <a:schemeClr val="tx1">
                    <a:lumMod val="75000"/>
                    <a:lumOff val="25000"/>
                  </a:schemeClr>
                </a:solidFill>
              </a:rPr>
              <a:t>courts (including Fed. Cir.) were still giving real weight to failure to obtain opinion  </a:t>
            </a:r>
            <a:r>
              <a:rPr lang="en-US" altLang="en-US" sz="1200" b="1" i="1" dirty="0" smtClean="0">
                <a:solidFill>
                  <a:schemeClr val="tx1">
                    <a:lumMod val="75000"/>
                    <a:lumOff val="25000"/>
                  </a:schemeClr>
                </a:solidFill>
              </a:rPr>
              <a:t>See e.g. Broadcom v. Qualcomm </a:t>
            </a:r>
            <a:r>
              <a:rPr lang="en-US" altLang="en-US" sz="1200" b="1" dirty="0" smtClean="0">
                <a:solidFill>
                  <a:schemeClr val="tx1">
                    <a:lumMod val="75000"/>
                    <a:lumOff val="25000"/>
                  </a:schemeClr>
                </a:solidFill>
              </a:rPr>
              <a:t>(Fed. Cir. 2008)</a:t>
            </a:r>
          </a:p>
          <a:p>
            <a:pPr marL="342900" indent="-342900">
              <a:spcBef>
                <a:spcPts val="800"/>
              </a:spcBef>
              <a:buFont typeface="Arial" panose="020B0604020202020204" pitchFamily="34" charset="0"/>
              <a:buChar char="•"/>
            </a:pPr>
            <a:r>
              <a:rPr lang="en-US" altLang="en-US" sz="2200" b="1" dirty="0" smtClean="0">
                <a:solidFill>
                  <a:schemeClr val="tx1">
                    <a:lumMod val="75000"/>
                    <a:lumOff val="25000"/>
                  </a:schemeClr>
                </a:solidFill>
              </a:rPr>
              <a:t>Congress removed this ambiguity</a:t>
            </a:r>
            <a:endParaRPr lang="en-US" sz="2200" dirty="0">
              <a:solidFill>
                <a:schemeClr val="tx1">
                  <a:lumMod val="75000"/>
                  <a:lumOff val="25000"/>
                </a:schemeClr>
              </a:solidFill>
            </a:endParaRPr>
          </a:p>
        </p:txBody>
      </p:sp>
      <p:pic>
        <p:nvPicPr>
          <p:cNvPr id="3074" name="Picture 2" descr="" title=""/>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7239000" y="1428750"/>
            <a:ext cx="1339516" cy="127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459360"/>
      </p:ext>
    </p:extLst>
  </p:cSld>
  <p:clrMapOvr>
    <a:masterClrMapping/>
  </p:clrMapOvr>
</p:sld>
</file>

<file path=ppt/slides/slide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extBox 6" descr="" title=""/>
          <p:cNvSpPr txBox="1"/>
          <p:nvPr/>
        </p:nvSpPr>
        <p:spPr>
          <a:xfrm>
            <a:off x="457200" y="971550"/>
            <a:ext cx="7391400" cy="3962400"/>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US" sz="2200" b="1" i="1" dirty="0" smtClean="0">
                <a:solidFill>
                  <a:schemeClr val="tx1">
                    <a:lumMod val="75000"/>
                    <a:lumOff val="25000"/>
                  </a:schemeClr>
                </a:solidFill>
              </a:rPr>
              <a:t>Halo</a:t>
            </a:r>
            <a:r>
              <a:rPr lang="en-US" sz="2200" b="1" dirty="0">
                <a:solidFill>
                  <a:schemeClr val="tx1">
                    <a:lumMod val="75000"/>
                    <a:lumOff val="25000"/>
                  </a:schemeClr>
                </a:solidFill>
              </a:rPr>
              <a:t>:  </a:t>
            </a:r>
            <a:endParaRPr lang="en-US" sz="2200" b="1" dirty="0" smtClean="0">
              <a:solidFill>
                <a:schemeClr val="tx1">
                  <a:lumMod val="75000"/>
                  <a:lumOff val="25000"/>
                </a:schemeClr>
              </a:solidFill>
            </a:endParaRPr>
          </a:p>
          <a:p>
            <a:pPr marL="693891" lvl="1" indent="-285750">
              <a:buFont typeface="Arial" panose="020B0604020202020204" pitchFamily="34" charset="0"/>
              <a:buChar char="•"/>
            </a:pPr>
            <a:r>
              <a:rPr lang="en-US" sz="2200" b="1" dirty="0" smtClean="0">
                <a:solidFill>
                  <a:schemeClr val="tx1">
                    <a:lumMod val="75000"/>
                    <a:lumOff val="25000"/>
                  </a:schemeClr>
                </a:solidFill>
              </a:rPr>
              <a:t>Can </a:t>
            </a:r>
            <a:r>
              <a:rPr lang="en-US" sz="2200" b="1" dirty="0">
                <a:solidFill>
                  <a:schemeClr val="tx1">
                    <a:lumMod val="75000"/>
                    <a:lumOff val="25000"/>
                  </a:schemeClr>
                </a:solidFill>
              </a:rPr>
              <a:t>no longer rely on </a:t>
            </a:r>
            <a:r>
              <a:rPr lang="en-US" sz="2200" b="1" dirty="0" smtClean="0">
                <a:solidFill>
                  <a:schemeClr val="tx1">
                    <a:lumMod val="75000"/>
                    <a:lumOff val="25000"/>
                  </a:schemeClr>
                </a:solidFill>
              </a:rPr>
              <a:t>defenses developed </a:t>
            </a:r>
            <a:r>
              <a:rPr lang="en-US" sz="2200" b="1" dirty="0">
                <a:solidFill>
                  <a:schemeClr val="tx1">
                    <a:lumMod val="75000"/>
                    <a:lumOff val="25000"/>
                  </a:schemeClr>
                </a:solidFill>
              </a:rPr>
              <a:t>during </a:t>
            </a:r>
            <a:r>
              <a:rPr lang="en-US" sz="2200" b="1" dirty="0" smtClean="0">
                <a:solidFill>
                  <a:schemeClr val="tx1">
                    <a:lumMod val="75000"/>
                    <a:lumOff val="25000"/>
                  </a:schemeClr>
                </a:solidFill>
              </a:rPr>
              <a:t>litigation (</a:t>
            </a:r>
            <a:r>
              <a:rPr lang="en-US" sz="2200" b="1" i="1" dirty="0" smtClean="0">
                <a:solidFill>
                  <a:schemeClr val="tx1">
                    <a:lumMod val="75000"/>
                    <a:lumOff val="25000"/>
                  </a:schemeClr>
                </a:solidFill>
              </a:rPr>
              <a:t>Seagate</a:t>
            </a:r>
            <a:r>
              <a:rPr lang="en-US" sz="2200" b="1" dirty="0" smtClean="0">
                <a:solidFill>
                  <a:schemeClr val="tx1">
                    <a:lumMod val="75000"/>
                    <a:lumOff val="25000"/>
                  </a:schemeClr>
                </a:solidFill>
              </a:rPr>
              <a:t> objective prong vitiated)</a:t>
            </a:r>
            <a:endParaRPr lang="en-US" sz="2200" b="1" dirty="0">
              <a:solidFill>
                <a:schemeClr val="tx1">
                  <a:lumMod val="75000"/>
                  <a:lumOff val="25000"/>
                </a:schemeClr>
              </a:solidFill>
            </a:endParaRPr>
          </a:p>
          <a:p>
            <a:pPr marL="693891" lvl="1" indent="-285750">
              <a:spcAft>
                <a:spcPts val="600"/>
              </a:spcAft>
              <a:buFont typeface="Arial" panose="020B0604020202020204" pitchFamily="34" charset="0"/>
              <a:buChar char="•"/>
            </a:pPr>
            <a:r>
              <a:rPr lang="en-US" sz="2200" b="1" dirty="0" smtClean="0">
                <a:solidFill>
                  <a:schemeClr val="tx1">
                    <a:lumMod val="75000"/>
                    <a:lumOff val="25000"/>
                  </a:schemeClr>
                </a:solidFill>
              </a:rPr>
              <a:t>Culpability </a:t>
            </a:r>
            <a:r>
              <a:rPr lang="en-US" sz="2200" b="1" dirty="0">
                <a:solidFill>
                  <a:schemeClr val="tx1">
                    <a:lumMod val="75000"/>
                    <a:lumOff val="25000"/>
                  </a:schemeClr>
                </a:solidFill>
              </a:rPr>
              <a:t>assessed when infringement is occurring</a:t>
            </a:r>
          </a:p>
          <a:p>
            <a:pPr marL="693891" lvl="1" indent="-285750">
              <a:spcAft>
                <a:spcPts val="600"/>
              </a:spcAft>
              <a:buFont typeface="Arial" panose="020B0604020202020204" pitchFamily="34" charset="0"/>
              <a:buChar char="•"/>
            </a:pPr>
            <a:r>
              <a:rPr lang="en-US" sz="2200" b="1" dirty="0" smtClean="0">
                <a:solidFill>
                  <a:schemeClr val="tx1">
                    <a:lumMod val="75000"/>
                    <a:lumOff val="25000"/>
                  </a:schemeClr>
                </a:solidFill>
              </a:rPr>
              <a:t>Subjective state of mind (“am I a pirate?”)</a:t>
            </a:r>
          </a:p>
          <a:p>
            <a:pPr marL="693891" lvl="1" indent="-285750">
              <a:spcAft>
                <a:spcPts val="600"/>
              </a:spcAft>
              <a:buFont typeface="Arial" panose="020B0604020202020204" pitchFamily="34" charset="0"/>
              <a:buChar char="•"/>
            </a:pPr>
            <a:r>
              <a:rPr lang="en-US" sz="2200" b="1" dirty="0" smtClean="0">
                <a:solidFill>
                  <a:schemeClr val="tx1">
                    <a:lumMod val="75000"/>
                    <a:lumOff val="25000"/>
                  </a:schemeClr>
                </a:solidFill>
              </a:rPr>
              <a:t>Marks </a:t>
            </a:r>
            <a:r>
              <a:rPr lang="en-US" sz="2200" b="1" dirty="0">
                <a:solidFill>
                  <a:schemeClr val="tx1">
                    <a:lumMod val="75000"/>
                    <a:lumOff val="25000"/>
                  </a:schemeClr>
                </a:solidFill>
              </a:rPr>
              <a:t>return to aspects of </a:t>
            </a:r>
            <a:r>
              <a:rPr lang="en-US" sz="2200" b="1" dirty="0" smtClean="0">
                <a:solidFill>
                  <a:schemeClr val="tx1">
                    <a:lumMod val="75000"/>
                    <a:lumOff val="25000"/>
                  </a:schemeClr>
                </a:solidFill>
              </a:rPr>
              <a:t>duty-of-care standard</a:t>
            </a:r>
          </a:p>
          <a:p>
            <a:pPr lvl="1">
              <a:spcAft>
                <a:spcPts val="600"/>
              </a:spcAft>
            </a:pPr>
            <a:r>
              <a:rPr lang="en-US" sz="2200" b="1" dirty="0" smtClean="0">
                <a:solidFill>
                  <a:schemeClr val="tx1">
                    <a:lumMod val="75000"/>
                    <a:lumOff val="25000"/>
                  </a:schemeClr>
                </a:solidFill>
              </a:rPr>
              <a:t>So….</a:t>
            </a:r>
          </a:p>
          <a:p>
            <a:pPr marL="693891" lvl="1" indent="-285750">
              <a:spcAft>
                <a:spcPts val="600"/>
              </a:spcAft>
              <a:buFont typeface="Arial" panose="020B0604020202020204" pitchFamily="34" charset="0"/>
              <a:buChar char="•"/>
            </a:pPr>
            <a:r>
              <a:rPr lang="en-US" sz="2200" b="1" dirty="0" smtClean="0">
                <a:solidFill>
                  <a:schemeClr val="tx1">
                    <a:lumMod val="75000"/>
                    <a:lumOff val="25000"/>
                  </a:schemeClr>
                </a:solidFill>
              </a:rPr>
              <a:t>Pre-litigation advice of counsel is again front and center</a:t>
            </a:r>
            <a:endParaRPr lang="en-US" sz="2200" b="1" dirty="0">
              <a:solidFill>
                <a:schemeClr val="tx1">
                  <a:lumMod val="75000"/>
                  <a:lumOff val="25000"/>
                </a:schemeClr>
              </a:solidFill>
            </a:endParaRPr>
          </a:p>
        </p:txBody>
      </p:sp>
      <p:sp>
        <p:nvSpPr>
          <p:cNvPr id="11" name="Slide Title" descr="" title=""/>
          <p:cNvSpPr txBox="1">
            <a:spLocks/>
          </p:cNvSpPr>
          <p:nvPr/>
        </p:nvSpPr>
        <p:spPr>
          <a:xfrm>
            <a:off x="457200" y="285750"/>
            <a:ext cx="8610600" cy="446088"/>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2800" b="1" i="1" dirty="0">
                <a:solidFill>
                  <a:srgbClr val="9D2235"/>
                </a:solidFill>
              </a:rPr>
              <a:t>Halo</a:t>
            </a:r>
            <a:r>
              <a:rPr lang="en-US" sz="2800" b="1" dirty="0">
                <a:solidFill>
                  <a:srgbClr val="9D2235"/>
                </a:solidFill>
              </a:rPr>
              <a:t>:  Infringer’s State of Mind and Opinions of Counsel</a:t>
            </a:r>
          </a:p>
        </p:txBody>
      </p:sp>
      <p:pic>
        <p:nvPicPr>
          <p:cNvPr id="4100" name="Picture 4" descr="" title=""/>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47254" y="1200150"/>
            <a:ext cx="1468146"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137364"/>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extBox 6" descr="" title=""/>
          <p:cNvSpPr txBox="1"/>
          <p:nvPr/>
        </p:nvSpPr>
        <p:spPr>
          <a:xfrm>
            <a:off x="457200" y="971550"/>
            <a:ext cx="8458200" cy="1295400"/>
          </a:xfrm>
          <a:prstGeom prst="rect">
            <a:avLst/>
          </a:prstGeom>
          <a:noFill/>
        </p:spPr>
        <p:txBody>
          <a:bodyPr wrap="square" lIns="0" tIns="0" rIns="0" bIns="0" rtlCol="0">
            <a:noAutofit/>
          </a:bodyPr>
          <a:lstStyle/>
          <a:p>
            <a:pPr marL="285750" indent="-285750">
              <a:spcAft>
                <a:spcPts val="1200"/>
              </a:spcAft>
              <a:buFont typeface="Arial" panose="020B0604020202020204" pitchFamily="34" charset="0"/>
              <a:buChar char="•"/>
            </a:pPr>
            <a:r>
              <a:rPr lang="en-US" sz="2100" b="1" dirty="0" smtClean="0">
                <a:solidFill>
                  <a:schemeClr val="tx1">
                    <a:lumMod val="75000"/>
                    <a:lumOff val="25000"/>
                  </a:schemeClr>
                </a:solidFill>
              </a:rPr>
              <a:t>Little guidance </a:t>
            </a:r>
            <a:r>
              <a:rPr lang="en-US" sz="2100" b="1" dirty="0">
                <a:solidFill>
                  <a:schemeClr val="tx1">
                    <a:lumMod val="75000"/>
                    <a:lumOff val="25000"/>
                  </a:schemeClr>
                </a:solidFill>
              </a:rPr>
              <a:t>how courts should evaluate importance of opinion </a:t>
            </a:r>
            <a:r>
              <a:rPr lang="en-US" sz="2100" b="1" dirty="0" smtClean="0">
                <a:solidFill>
                  <a:schemeClr val="tx1">
                    <a:lumMod val="75000"/>
                    <a:lumOff val="25000"/>
                  </a:schemeClr>
                </a:solidFill>
              </a:rPr>
              <a:t>letters</a:t>
            </a:r>
          </a:p>
          <a:p>
            <a:pPr marL="285750" indent="-285750">
              <a:spcAft>
                <a:spcPts val="600"/>
              </a:spcAft>
              <a:buFont typeface="Arial" panose="020B0604020202020204" pitchFamily="34" charset="0"/>
              <a:buChar char="•"/>
            </a:pPr>
            <a:r>
              <a:rPr lang="en-US" sz="2100" b="1" dirty="0" smtClean="0">
                <a:solidFill>
                  <a:schemeClr val="tx1">
                    <a:lumMod val="75000"/>
                    <a:lumOff val="25000"/>
                  </a:schemeClr>
                </a:solidFill>
              </a:rPr>
              <a:t>Suggestion that opinions </a:t>
            </a:r>
            <a:r>
              <a:rPr lang="en-US" sz="2100" b="1" dirty="0">
                <a:solidFill>
                  <a:schemeClr val="tx1">
                    <a:lumMod val="75000"/>
                    <a:lumOff val="25000"/>
                  </a:schemeClr>
                </a:solidFill>
              </a:rPr>
              <a:t>are “nice to have” not “need to have</a:t>
            </a:r>
            <a:r>
              <a:rPr lang="en-US" sz="2100" b="1" dirty="0" smtClean="0">
                <a:solidFill>
                  <a:schemeClr val="tx1">
                    <a:lumMod val="75000"/>
                    <a:lumOff val="25000"/>
                  </a:schemeClr>
                </a:solidFill>
              </a:rPr>
              <a:t>”:</a:t>
            </a:r>
          </a:p>
        </p:txBody>
      </p:sp>
      <p:sp>
        <p:nvSpPr>
          <p:cNvPr id="11" name="Slide Title" descr="" title=""/>
          <p:cNvSpPr txBox="1">
            <a:spLocks/>
          </p:cNvSpPr>
          <p:nvPr/>
        </p:nvSpPr>
        <p:spPr>
          <a:xfrm>
            <a:off x="457200" y="285750"/>
            <a:ext cx="8610600" cy="446088"/>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2800" b="1" i="1" dirty="0">
                <a:solidFill>
                  <a:srgbClr val="9D2235"/>
                </a:solidFill>
              </a:rPr>
              <a:t>Halo</a:t>
            </a:r>
            <a:r>
              <a:rPr lang="en-US" sz="2800" b="1" dirty="0">
                <a:solidFill>
                  <a:srgbClr val="9D2235"/>
                </a:solidFill>
              </a:rPr>
              <a:t>:  Infringer’s State of Mind and Opinions of Counsel</a:t>
            </a:r>
          </a:p>
        </p:txBody>
      </p:sp>
      <p:sp>
        <p:nvSpPr>
          <p:cNvPr id="9" name="TextBox 8" descr="" title=""/>
          <p:cNvSpPr txBox="1"/>
          <p:nvPr/>
        </p:nvSpPr>
        <p:spPr>
          <a:xfrm>
            <a:off x="381000" y="1962150"/>
            <a:ext cx="7391400" cy="2819400"/>
          </a:xfrm>
          <a:prstGeom prst="rect">
            <a:avLst/>
          </a:prstGeom>
          <a:noFill/>
        </p:spPr>
        <p:txBody>
          <a:bodyPr wrap="square" lIns="0" tIns="0" rIns="0" bIns="0" rtlCol="0">
            <a:noAutofit/>
          </a:bodyPr>
          <a:lstStyle/>
          <a:p>
            <a:pPr marL="747713" lvl="1">
              <a:lnSpc>
                <a:spcPts val="2300"/>
              </a:lnSpc>
              <a:spcAft>
                <a:spcPts val="1200"/>
              </a:spcAft>
            </a:pPr>
            <a:r>
              <a:rPr lang="en-US" sz="2100" b="1" dirty="0" smtClean="0">
                <a:solidFill>
                  <a:srgbClr val="9D2235"/>
                </a:solidFill>
              </a:rPr>
              <a:t>“I do not say that a lawyer’s informed opinion would be unhelpful. To the contrary, consulting counsel may help draw the line between infringing and </a:t>
            </a:r>
            <a:r>
              <a:rPr lang="en-US" sz="2100" b="1" dirty="0" err="1" smtClean="0">
                <a:solidFill>
                  <a:srgbClr val="9D2235"/>
                </a:solidFill>
              </a:rPr>
              <a:t>noninfringing</a:t>
            </a:r>
            <a:r>
              <a:rPr lang="en-US" sz="2100" b="1" dirty="0" smtClean="0">
                <a:solidFill>
                  <a:srgbClr val="9D2235"/>
                </a:solidFill>
              </a:rPr>
              <a:t> uses.  But on the other side of the equation lie the costs and the consequent risk of discouraging lawful innovation.  Congress has thus left it to the potential infringer to decide whether to consult counsel—without the threat of treble damages influencing that decision.” </a:t>
            </a:r>
          </a:p>
          <a:p>
            <a:pPr lvl="1"/>
            <a:r>
              <a:rPr lang="en-US" b="1" i="1" dirty="0" smtClean="0">
                <a:solidFill>
                  <a:schemeClr val="tx1">
                    <a:lumMod val="75000"/>
                    <a:lumOff val="25000"/>
                  </a:schemeClr>
                </a:solidFill>
              </a:rPr>
              <a:t>Halo</a:t>
            </a:r>
            <a:r>
              <a:rPr lang="en-US" b="1" dirty="0" smtClean="0">
                <a:solidFill>
                  <a:schemeClr val="tx1">
                    <a:lumMod val="75000"/>
                    <a:lumOff val="25000"/>
                  </a:schemeClr>
                </a:solidFill>
              </a:rPr>
              <a:t>, 136 S. Ct. 1923, 1937 (2016) (Breyer, J., concurring)</a:t>
            </a:r>
            <a:endParaRPr lang="en-US" b="1" dirty="0">
              <a:solidFill>
                <a:schemeClr val="tx1">
                  <a:lumMod val="75000"/>
                  <a:lumOff val="25000"/>
                </a:schemeClr>
              </a:solidFill>
            </a:endParaRPr>
          </a:p>
        </p:txBody>
      </p:sp>
    </p:spTree>
    <p:extLst>
      <p:ext uri="{BB962C8B-B14F-4D97-AF65-F5344CB8AC3E}">
        <p14:creationId xmlns:p14="http://schemas.microsoft.com/office/powerpoint/2010/main" val="712177755"/>
      </p:ext>
    </p:extLst>
  </p:cSld>
  <p:clrMapOvr>
    <a:masterClrMapping/>
  </p:clrMapOvr>
</p:sld>
</file>

<file path=ppt/slides/slide7.xml><?xml version="1.0" encoding="utf-8"?>
<p:sld xmlns:p14="http://schemas.microsoft.com/office/powerpoint/2010/main"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extBox 6" descr="" title=""/>
          <p:cNvSpPr txBox="1"/>
          <p:nvPr/>
        </p:nvSpPr>
        <p:spPr>
          <a:xfrm>
            <a:off x="457200" y="971550"/>
            <a:ext cx="7924800" cy="609600"/>
          </a:xfrm>
          <a:prstGeom prst="rect">
            <a:avLst/>
          </a:prstGeom>
          <a:noFill/>
        </p:spPr>
        <p:txBody>
          <a:bodyPr wrap="square" lIns="0" tIns="0" rIns="0" bIns="0" rtlCol="0">
            <a:noAutofit/>
          </a:bodyPr>
          <a:lstStyle/>
          <a:p>
            <a:pPr marL="285750" indent="-285750">
              <a:spcBef>
                <a:spcPts val="800"/>
              </a:spcBef>
              <a:buFont typeface="Arial" panose="020B0604020202020204" pitchFamily="34" charset="0"/>
              <a:buChar char="•"/>
            </a:pPr>
            <a:r>
              <a:rPr lang="en-US" sz="2200" b="1" dirty="0" smtClean="0">
                <a:solidFill>
                  <a:schemeClr val="tx1">
                    <a:lumMod val="75000"/>
                    <a:lumOff val="25000"/>
                  </a:schemeClr>
                </a:solidFill>
              </a:rPr>
              <a:t>Survey of </a:t>
            </a:r>
            <a:r>
              <a:rPr lang="en-US" sz="2200" b="1" i="1" dirty="0" smtClean="0">
                <a:solidFill>
                  <a:schemeClr val="tx1">
                    <a:lumMod val="75000"/>
                    <a:lumOff val="25000"/>
                  </a:schemeClr>
                </a:solidFill>
              </a:rPr>
              <a:t>post-Halo </a:t>
            </a:r>
            <a:r>
              <a:rPr lang="en-US" sz="2200" b="1" dirty="0" smtClean="0">
                <a:solidFill>
                  <a:schemeClr val="tx1">
                    <a:lumMod val="75000"/>
                    <a:lumOff val="25000"/>
                  </a:schemeClr>
                </a:solidFill>
              </a:rPr>
              <a:t>cases reveals that </a:t>
            </a:r>
            <a:r>
              <a:rPr lang="en-US" sz="2200" b="1" dirty="0">
                <a:solidFill>
                  <a:schemeClr val="tx1">
                    <a:lumMod val="75000"/>
                    <a:lumOff val="25000"/>
                  </a:schemeClr>
                </a:solidFill>
              </a:rPr>
              <a:t>advice of counsel </a:t>
            </a:r>
            <a:r>
              <a:rPr lang="en-US" sz="2200" b="1" dirty="0" smtClean="0">
                <a:solidFill>
                  <a:schemeClr val="tx1">
                    <a:lumMod val="75000"/>
                    <a:lumOff val="25000"/>
                  </a:schemeClr>
                </a:solidFill>
              </a:rPr>
              <a:t>is critical</a:t>
            </a:r>
          </a:p>
        </p:txBody>
      </p:sp>
      <p:sp>
        <p:nvSpPr>
          <p:cNvPr id="11" name="Slide Title" descr="" title=""/>
          <p:cNvSpPr txBox="1">
            <a:spLocks/>
          </p:cNvSpPr>
          <p:nvPr/>
        </p:nvSpPr>
        <p:spPr>
          <a:xfrm>
            <a:off x="457200" y="285750"/>
            <a:ext cx="8610600" cy="446088"/>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2800" b="1" dirty="0" smtClean="0">
                <a:solidFill>
                  <a:srgbClr val="9D2235"/>
                </a:solidFill>
              </a:rPr>
              <a:t>Post-</a:t>
            </a:r>
            <a:r>
              <a:rPr lang="en-US" sz="2800" b="1" i="1" dirty="0" smtClean="0">
                <a:solidFill>
                  <a:srgbClr val="9D2235"/>
                </a:solidFill>
              </a:rPr>
              <a:t>Halo</a:t>
            </a:r>
            <a:r>
              <a:rPr lang="en-US" sz="2800" b="1" dirty="0" smtClean="0">
                <a:solidFill>
                  <a:srgbClr val="9D2235"/>
                </a:solidFill>
              </a:rPr>
              <a:t> Decisions:  Opinion Letters Matter</a:t>
            </a:r>
            <a:endParaRPr lang="en-US" sz="2800" b="1" dirty="0">
              <a:solidFill>
                <a:srgbClr val="9D2235"/>
              </a:solidFill>
            </a:endParaRPr>
          </a:p>
        </p:txBody>
      </p:sp>
      <p:graphicFrame>
        <p:nvGraphicFramePr>
          <p:cNvPr id="2" name="Table 1" descr="" title=""/>
          <p:cNvGraphicFramePr>
            <a:graphicFrameLocks noGrp="1"/>
          </p:cNvGraphicFramePr>
          <p:nvPr>
            <p:extLst>
              <p:ext uri="{D42A27DB-BD31-4B8C-83A1-F6EECF244321}">
                <p14:modId xmlns:p14="http://schemas.microsoft.com/office/powerpoint/2010/main" val="1353448447"/>
              </p:ext>
            </p:extLst>
          </p:nvPr>
        </p:nvGraphicFramePr>
        <p:xfrm>
          <a:off x="838200" y="1535430"/>
          <a:ext cx="7772400" cy="2103120"/>
        </p:xfrm>
        <a:graphic>
          <a:graphicData uri="http://schemas.openxmlformats.org/drawingml/2006/table">
            <a:tbl>
              <a:tblPr firstRow="1" bandRow="1">
                <a:effectLst/>
                <a:tableStyleId>{5C22544A-7EE6-4342-B048-85BDC9FD1C3A}</a:tableStyleId>
              </a:tblPr>
              <a:tblGrid>
                <a:gridCol w="3886200"/>
                <a:gridCol w="3886200"/>
              </a:tblGrid>
              <a:tr h="904240">
                <a:tc>
                  <a:txBody>
                    <a:bodyPr/>
                    <a:lstStyle/>
                    <a:p>
                      <a:r>
                        <a:rPr lang="en-US" sz="1800" b="1" dirty="0" smtClean="0">
                          <a:solidFill>
                            <a:schemeClr val="tx1">
                              <a:lumMod val="75000"/>
                              <a:lumOff val="25000"/>
                            </a:schemeClr>
                          </a:solidFill>
                        </a:rPr>
                        <a:t>In cases where timely opinion to form good faith belief of non-infringement or invalidity</a:t>
                      </a:r>
                      <a:endParaRPr lang="en-US" dirty="0"/>
                    </a:p>
                  </a:txBody>
                  <a:tcPr>
                    <a:noFill/>
                  </a:tcPr>
                </a:tc>
                <a:tc>
                  <a:txBody>
                    <a:bodyPr/>
                    <a:lstStyle/>
                    <a:p>
                      <a:pPr marL="573088"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lumMod val="75000"/>
                              <a:lumOff val="25000"/>
                            </a:schemeClr>
                          </a:solidFill>
                        </a:rPr>
                        <a:t>Courts very likely not to enhance damages even if jury found willfulness</a:t>
                      </a:r>
                    </a:p>
                    <a:p>
                      <a:endParaRPr lang="en-US" dirty="0"/>
                    </a:p>
                  </a:txBody>
                  <a:tcPr>
                    <a:noFill/>
                  </a:tcPr>
                </a:tc>
              </a:tr>
              <a:tr h="904240">
                <a:tc>
                  <a:txBody>
                    <a:bodyPr/>
                    <a:lstStyle/>
                    <a:p>
                      <a:r>
                        <a:rPr lang="en-US" sz="1800" b="1" dirty="0" smtClean="0">
                          <a:solidFill>
                            <a:schemeClr val="tx1">
                              <a:lumMod val="75000"/>
                              <a:lumOff val="25000"/>
                            </a:schemeClr>
                          </a:solidFill>
                        </a:rPr>
                        <a:t>In cases where failure to reasonably investigate claims or otherwise rely on timely, competent advice</a:t>
                      </a:r>
                      <a:endParaRPr lang="en-US" dirty="0"/>
                    </a:p>
                  </a:txBody>
                  <a:tcPr>
                    <a:noFill/>
                  </a:tcPr>
                </a:tc>
                <a:tc>
                  <a:txBody>
                    <a:bodyPr/>
                    <a:lstStyle/>
                    <a:p>
                      <a:pPr marL="573088"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lumMod val="75000"/>
                              <a:lumOff val="25000"/>
                            </a:schemeClr>
                          </a:solidFill>
                        </a:rPr>
                        <a:t>Almost always a finding of willful infringement and often enhanced damages</a:t>
                      </a:r>
                    </a:p>
                  </a:txBody>
                  <a:tcPr>
                    <a:noFill/>
                  </a:tcPr>
                </a:tc>
              </a:tr>
            </a:tbl>
          </a:graphicData>
        </a:graphic>
      </p:graphicFrame>
      <p:cxnSp>
        <p:nvCxnSpPr>
          <p:cNvPr id="4" name="Straight Arrow Connector 3" descr="" title=""/>
          <p:cNvCxnSpPr/>
          <p:nvPr/>
        </p:nvCxnSpPr>
        <p:spPr>
          <a:xfrm>
            <a:off x="4762500" y="1885950"/>
            <a:ext cx="457200" cy="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descr="" title=""/>
          <p:cNvCxnSpPr/>
          <p:nvPr/>
        </p:nvCxnSpPr>
        <p:spPr>
          <a:xfrm>
            <a:off x="4800600" y="3105150"/>
            <a:ext cx="457200" cy="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124" name="Picture 4" descr="" title=""/>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Effect>
                      <a14:colorTemperature colorTemp="53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267200" y="3790950"/>
            <a:ext cx="1210837" cy="121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222949"/>
      </p:ext>
    </p:extLst>
  </p:cSld>
  <p:clrMapOvr>
    <a:masterClrMapping/>
  </p:clrMapOvr>
</p:sld>
</file>

<file path=ppt/slides/slide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extBox 6" descr="" title=""/>
          <p:cNvSpPr txBox="1"/>
          <p:nvPr/>
        </p:nvSpPr>
        <p:spPr>
          <a:xfrm>
            <a:off x="304800" y="971053"/>
            <a:ext cx="8680837" cy="3352800"/>
          </a:xfrm>
          <a:prstGeom prst="rect">
            <a:avLst/>
          </a:prstGeom>
          <a:noFill/>
        </p:spPr>
        <p:txBody>
          <a:bodyPr wrap="square" lIns="0" tIns="0" rIns="0" bIns="0" rtlCol="0">
            <a:noAutofit/>
          </a:bodyPr>
          <a:lstStyle/>
          <a:p>
            <a:pPr marL="285750" indent="-285750">
              <a:spcBef>
                <a:spcPts val="800"/>
              </a:spcBef>
              <a:buFont typeface="Arial" panose="020B0604020202020204" pitchFamily="34" charset="0"/>
              <a:buChar char="•"/>
            </a:pPr>
            <a:r>
              <a:rPr lang="en-US" sz="2200" b="1" dirty="0" smtClean="0">
                <a:solidFill>
                  <a:schemeClr val="tx1">
                    <a:lumMod val="75000"/>
                    <a:lumOff val="25000"/>
                  </a:schemeClr>
                </a:solidFill>
              </a:rPr>
              <a:t>Can’t use privilege as sword and shield - that’s what a pirate would do…</a:t>
            </a:r>
          </a:p>
          <a:p>
            <a:pPr>
              <a:spcBef>
                <a:spcPts val="800"/>
              </a:spcBef>
            </a:pPr>
            <a:endParaRPr lang="en-US" sz="2200" b="1" dirty="0" smtClean="0">
              <a:solidFill>
                <a:schemeClr val="tx1">
                  <a:lumMod val="75000"/>
                  <a:lumOff val="25000"/>
                </a:schemeClr>
              </a:solidFill>
            </a:endParaRPr>
          </a:p>
          <a:p>
            <a:pPr marL="285750" indent="-285750">
              <a:spcBef>
                <a:spcPts val="800"/>
              </a:spcBef>
              <a:buFont typeface="Arial" panose="020B0604020202020204" pitchFamily="34" charset="0"/>
              <a:buChar char="•"/>
            </a:pPr>
            <a:endParaRPr lang="en-US" sz="2200" b="1" dirty="0" smtClean="0">
              <a:solidFill>
                <a:schemeClr val="tx1">
                  <a:lumMod val="75000"/>
                  <a:lumOff val="25000"/>
                </a:schemeClr>
              </a:solidFill>
            </a:endParaRPr>
          </a:p>
          <a:p>
            <a:pPr marL="285750" indent="-285750">
              <a:spcBef>
                <a:spcPts val="800"/>
              </a:spcBef>
              <a:buFont typeface="Arial" panose="020B0604020202020204" pitchFamily="34" charset="0"/>
              <a:buChar char="•"/>
            </a:pPr>
            <a:endParaRPr lang="en-US" sz="2200" b="1" dirty="0" smtClean="0">
              <a:solidFill>
                <a:schemeClr val="tx1">
                  <a:lumMod val="75000"/>
                  <a:lumOff val="25000"/>
                </a:schemeClr>
              </a:solidFill>
            </a:endParaRPr>
          </a:p>
          <a:p>
            <a:pPr marL="285750" indent="-285750">
              <a:spcBef>
                <a:spcPts val="800"/>
              </a:spcBef>
              <a:buFont typeface="Arial" panose="020B0604020202020204" pitchFamily="34" charset="0"/>
              <a:buChar char="•"/>
            </a:pPr>
            <a:endParaRPr lang="en-US" sz="2200" b="1" i="1" dirty="0" smtClean="0">
              <a:solidFill>
                <a:schemeClr val="tx1">
                  <a:lumMod val="75000"/>
                  <a:lumOff val="25000"/>
                </a:schemeClr>
              </a:solidFill>
            </a:endParaRPr>
          </a:p>
          <a:p>
            <a:pPr marL="285750" indent="-285750">
              <a:spcBef>
                <a:spcPts val="800"/>
              </a:spcBef>
              <a:buFont typeface="Arial" panose="020B0604020202020204" pitchFamily="34" charset="0"/>
              <a:buChar char="•"/>
            </a:pPr>
            <a:endParaRPr lang="en-US" sz="2200" b="1" i="1" dirty="0" smtClean="0">
              <a:solidFill>
                <a:schemeClr val="tx1">
                  <a:lumMod val="75000"/>
                  <a:lumOff val="25000"/>
                </a:schemeClr>
              </a:solidFill>
            </a:endParaRPr>
          </a:p>
          <a:p>
            <a:pPr marL="285750" indent="-285750">
              <a:spcBef>
                <a:spcPts val="800"/>
              </a:spcBef>
              <a:buFont typeface="Arial" panose="020B0604020202020204" pitchFamily="34" charset="0"/>
              <a:buChar char="•"/>
            </a:pPr>
            <a:endParaRPr lang="en-US" sz="2200" b="1" i="1" dirty="0" smtClean="0">
              <a:solidFill>
                <a:schemeClr val="tx1">
                  <a:lumMod val="75000"/>
                  <a:lumOff val="25000"/>
                </a:schemeClr>
              </a:solidFill>
            </a:endParaRPr>
          </a:p>
          <a:p>
            <a:pPr marL="285750" indent="-285750">
              <a:spcBef>
                <a:spcPts val="3000"/>
              </a:spcBef>
              <a:buFont typeface="Arial" panose="020B0604020202020204" pitchFamily="34" charset="0"/>
              <a:buChar char="•"/>
            </a:pPr>
            <a:r>
              <a:rPr lang="en-US" sz="2200" b="1" i="1" dirty="0" smtClean="0">
                <a:solidFill>
                  <a:schemeClr val="tx1">
                    <a:lumMod val="75000"/>
                    <a:lumOff val="25000"/>
                  </a:schemeClr>
                </a:solidFill>
              </a:rPr>
              <a:t>e.g. </a:t>
            </a:r>
            <a:r>
              <a:rPr lang="en-US" sz="2200" b="1" dirty="0" smtClean="0">
                <a:solidFill>
                  <a:schemeClr val="tx1">
                    <a:lumMod val="75000"/>
                    <a:lumOff val="25000"/>
                  </a:schemeClr>
                </a:solidFill>
              </a:rPr>
              <a:t>Trial c</a:t>
            </a:r>
            <a:r>
              <a:rPr lang="en-US" sz="2200" b="1" dirty="0" smtClean="0">
                <a:solidFill>
                  <a:schemeClr val="tx1">
                    <a:lumMod val="75000"/>
                    <a:lumOff val="25000"/>
                  </a:schemeClr>
                </a:solidFill>
              </a:rPr>
              <a:t>ross-examination </a:t>
            </a:r>
            <a:r>
              <a:rPr lang="en-US" sz="2200" b="1" dirty="0" smtClean="0">
                <a:solidFill>
                  <a:schemeClr val="tx1">
                    <a:lumMod val="75000"/>
                    <a:lumOff val="25000"/>
                  </a:schemeClr>
                </a:solidFill>
              </a:rPr>
              <a:t>is not when to introduce advice of counsel!  </a:t>
            </a:r>
            <a:endParaRPr lang="en-US" sz="1400" b="1" i="1" kern="0" dirty="0" smtClean="0">
              <a:solidFill>
                <a:schemeClr val="tx1">
                  <a:lumMod val="75000"/>
                  <a:lumOff val="25000"/>
                </a:schemeClr>
              </a:solidFill>
            </a:endParaRPr>
          </a:p>
          <a:p>
            <a:pPr algn="r"/>
            <a:r>
              <a:rPr lang="en-US" sz="1200" b="1" i="1" kern="0" dirty="0" err="1" smtClean="0">
                <a:solidFill>
                  <a:schemeClr val="tx1">
                    <a:lumMod val="75000"/>
                    <a:lumOff val="25000"/>
                  </a:schemeClr>
                </a:solidFill>
              </a:rPr>
              <a:t>Exmark</a:t>
            </a:r>
            <a:r>
              <a:rPr lang="en-US" sz="1200" b="1" i="1" kern="0" dirty="0" smtClean="0">
                <a:solidFill>
                  <a:schemeClr val="tx1">
                    <a:lumMod val="75000"/>
                    <a:lumOff val="25000"/>
                  </a:schemeClr>
                </a:solidFill>
              </a:rPr>
              <a:t> Mfg. Co. v. Briggs &amp; Stratton Corp.</a:t>
            </a:r>
            <a:r>
              <a:rPr lang="en-US" sz="1200" b="1" kern="0" dirty="0" smtClean="0">
                <a:solidFill>
                  <a:schemeClr val="tx1">
                    <a:lumMod val="75000"/>
                    <a:lumOff val="25000"/>
                  </a:schemeClr>
                </a:solidFill>
              </a:rPr>
              <a:t>, 2018 U.S. Dist. LEXIS 199483 (D. Neb. Nov. 26, 2018) </a:t>
            </a:r>
          </a:p>
        </p:txBody>
      </p:sp>
      <p:sp>
        <p:nvSpPr>
          <p:cNvPr id="11" name="Slide Title" descr="" title=""/>
          <p:cNvSpPr txBox="1">
            <a:spLocks/>
          </p:cNvSpPr>
          <p:nvPr/>
        </p:nvSpPr>
        <p:spPr>
          <a:xfrm>
            <a:off x="457200" y="285750"/>
            <a:ext cx="8610600" cy="446088"/>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2800" b="1" dirty="0" smtClean="0">
                <a:solidFill>
                  <a:srgbClr val="9D2235"/>
                </a:solidFill>
              </a:rPr>
              <a:t>Post-</a:t>
            </a:r>
            <a:r>
              <a:rPr lang="en-US" sz="2800" b="1" i="1" dirty="0" smtClean="0">
                <a:solidFill>
                  <a:srgbClr val="9D2235"/>
                </a:solidFill>
              </a:rPr>
              <a:t>Halo</a:t>
            </a:r>
            <a:r>
              <a:rPr lang="en-US" sz="2800" b="1" dirty="0" smtClean="0">
                <a:solidFill>
                  <a:srgbClr val="9D2235"/>
                </a:solidFill>
              </a:rPr>
              <a:t> Decisions:  Takeaways</a:t>
            </a:r>
            <a:endParaRPr lang="en-US" sz="2800" b="1" dirty="0">
              <a:solidFill>
                <a:srgbClr val="9D2235"/>
              </a:solidFill>
            </a:endParaRPr>
          </a:p>
        </p:txBody>
      </p:sp>
      <p:pic>
        <p:nvPicPr>
          <p:cNvPr id="6146" name="Picture 2" descr="" ti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473998"/>
            <a:ext cx="2107853" cy="2723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449349"/>
      </p:ext>
    </p:extLst>
  </p:cSld>
  <p:clrMapOvr>
    <a:masterClrMapping/>
  </p:clrMapOvr>
</p:sld>
</file>

<file path=ppt/slides/slide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extBox 6" descr="" title=""/>
          <p:cNvSpPr txBox="1"/>
          <p:nvPr/>
        </p:nvSpPr>
        <p:spPr>
          <a:xfrm>
            <a:off x="463163" y="971052"/>
            <a:ext cx="6623437" cy="3962897"/>
          </a:xfrm>
          <a:prstGeom prst="rect">
            <a:avLst/>
          </a:prstGeom>
          <a:noFill/>
        </p:spPr>
        <p:txBody>
          <a:bodyPr wrap="square" lIns="0" tIns="0" rIns="0" bIns="0" rtlCol="0">
            <a:noAutofit/>
          </a:bodyPr>
          <a:lstStyle/>
          <a:p>
            <a:pPr marL="285750" indent="-285750">
              <a:spcBef>
                <a:spcPts val="800"/>
              </a:spcBef>
              <a:buFont typeface="Arial" panose="020B0604020202020204" pitchFamily="34" charset="0"/>
              <a:buChar char="•"/>
            </a:pPr>
            <a:r>
              <a:rPr lang="en-US" sz="2200" b="1" dirty="0" smtClean="0">
                <a:solidFill>
                  <a:schemeClr val="tx1">
                    <a:lumMod val="75000"/>
                    <a:lumOff val="25000"/>
                  </a:schemeClr>
                </a:solidFill>
              </a:rPr>
              <a:t>Opinions </a:t>
            </a:r>
            <a:r>
              <a:rPr lang="en-US" sz="2200" b="1" dirty="0">
                <a:solidFill>
                  <a:schemeClr val="tx1">
                    <a:lumMod val="75000"/>
                    <a:lumOff val="25000"/>
                  </a:schemeClr>
                </a:solidFill>
              </a:rPr>
              <a:t>obtained </a:t>
            </a:r>
            <a:r>
              <a:rPr lang="en-US" sz="2200" b="1" i="1" dirty="0">
                <a:solidFill>
                  <a:schemeClr val="tx1">
                    <a:lumMod val="75000"/>
                    <a:lumOff val="25000"/>
                  </a:schemeClr>
                </a:solidFill>
              </a:rPr>
              <a:t>before </a:t>
            </a:r>
            <a:r>
              <a:rPr lang="en-US" sz="2200" b="1" dirty="0">
                <a:solidFill>
                  <a:schemeClr val="tx1">
                    <a:lumMod val="75000"/>
                    <a:lumOff val="25000"/>
                  </a:schemeClr>
                </a:solidFill>
              </a:rPr>
              <a:t>infringing conduct began, and reasonably relied upon, can be particularly helpful, even if wrong</a:t>
            </a:r>
          </a:p>
          <a:p>
            <a:pPr algn="r"/>
            <a:r>
              <a:rPr lang="en-US" sz="1200" b="1" i="1" dirty="0" err="1" smtClean="0">
                <a:solidFill>
                  <a:schemeClr val="tx1">
                    <a:lumMod val="75000"/>
                    <a:lumOff val="25000"/>
                  </a:schemeClr>
                </a:solidFill>
              </a:rPr>
              <a:t>Greatbatch</a:t>
            </a:r>
            <a:r>
              <a:rPr lang="en-US" sz="1200" b="1" i="1" dirty="0" smtClean="0">
                <a:solidFill>
                  <a:schemeClr val="tx1">
                    <a:lumMod val="75000"/>
                    <a:lumOff val="25000"/>
                  </a:schemeClr>
                </a:solidFill>
              </a:rPr>
              <a:t> </a:t>
            </a:r>
            <a:r>
              <a:rPr lang="en-US" sz="1200" b="1" i="1" dirty="0">
                <a:solidFill>
                  <a:schemeClr val="tx1">
                    <a:lumMod val="75000"/>
                    <a:lumOff val="25000"/>
                  </a:schemeClr>
                </a:solidFill>
              </a:rPr>
              <a:t>v. </a:t>
            </a:r>
            <a:r>
              <a:rPr lang="en-US" sz="1200" b="1" i="1" dirty="0" err="1" smtClean="0">
                <a:solidFill>
                  <a:schemeClr val="tx1">
                    <a:lumMod val="75000"/>
                    <a:lumOff val="25000"/>
                  </a:schemeClr>
                </a:solidFill>
              </a:rPr>
              <a:t>AVX</a:t>
            </a:r>
            <a:r>
              <a:rPr lang="en-US" sz="1200" b="1" dirty="0" smtClean="0">
                <a:solidFill>
                  <a:schemeClr val="tx1">
                    <a:lumMod val="75000"/>
                    <a:lumOff val="25000"/>
                  </a:schemeClr>
                </a:solidFill>
              </a:rPr>
              <a:t>, 2016 </a:t>
            </a:r>
            <a:r>
              <a:rPr lang="en-US" sz="1200" b="1" dirty="0">
                <a:solidFill>
                  <a:schemeClr val="tx1">
                    <a:lumMod val="75000"/>
                    <a:lumOff val="25000"/>
                  </a:schemeClr>
                </a:solidFill>
              </a:rPr>
              <a:t>U.S. Dist. LEXIS </a:t>
            </a:r>
            <a:r>
              <a:rPr lang="en-US" sz="1200" b="1" dirty="0" smtClean="0">
                <a:solidFill>
                  <a:schemeClr val="tx1">
                    <a:lumMod val="75000"/>
                    <a:lumOff val="25000"/>
                  </a:schemeClr>
                </a:solidFill>
              </a:rPr>
              <a:t>171939 (D</a:t>
            </a:r>
            <a:r>
              <a:rPr lang="en-US" sz="1200" b="1" dirty="0">
                <a:solidFill>
                  <a:schemeClr val="tx1">
                    <a:lumMod val="75000"/>
                    <a:lumOff val="25000"/>
                  </a:schemeClr>
                </a:solidFill>
              </a:rPr>
              <a:t>. Del. Dec. 13, 2016) </a:t>
            </a:r>
          </a:p>
          <a:p>
            <a:pPr marL="285750" indent="-285750">
              <a:spcBef>
                <a:spcPts val="800"/>
              </a:spcBef>
              <a:buFont typeface="Arial" panose="020B0604020202020204" pitchFamily="34" charset="0"/>
              <a:buChar char="•"/>
            </a:pPr>
            <a:r>
              <a:rPr lang="en-US" sz="2200" b="1" dirty="0" smtClean="0">
                <a:solidFill>
                  <a:schemeClr val="tx1">
                    <a:lumMod val="75000"/>
                    <a:lumOff val="25000"/>
                  </a:schemeClr>
                </a:solidFill>
              </a:rPr>
              <a:t>Must </a:t>
            </a:r>
            <a:r>
              <a:rPr lang="en-US" sz="2200" b="1" dirty="0">
                <a:solidFill>
                  <a:schemeClr val="tx1">
                    <a:lumMod val="75000"/>
                    <a:lumOff val="25000"/>
                  </a:schemeClr>
                </a:solidFill>
              </a:rPr>
              <a:t>have linking evidence of actual reliance on advice of </a:t>
            </a:r>
            <a:r>
              <a:rPr lang="en-US" sz="2200" b="1" dirty="0" smtClean="0">
                <a:solidFill>
                  <a:schemeClr val="tx1">
                    <a:lumMod val="75000"/>
                    <a:lumOff val="25000"/>
                  </a:schemeClr>
                </a:solidFill>
              </a:rPr>
              <a:t>counsel</a:t>
            </a:r>
          </a:p>
          <a:p>
            <a:pPr algn="r"/>
            <a:r>
              <a:rPr lang="en-US" sz="1200" b="1" i="1" dirty="0" smtClean="0">
                <a:solidFill>
                  <a:schemeClr val="tx1">
                    <a:lumMod val="75000"/>
                    <a:lumOff val="25000"/>
                  </a:schemeClr>
                </a:solidFill>
              </a:rPr>
              <a:t>Power Integrations </a:t>
            </a:r>
            <a:r>
              <a:rPr lang="en-US" sz="1200" b="1" i="1" dirty="0">
                <a:solidFill>
                  <a:schemeClr val="tx1">
                    <a:lumMod val="75000"/>
                    <a:lumOff val="25000"/>
                  </a:schemeClr>
                </a:solidFill>
              </a:rPr>
              <a:t>v. </a:t>
            </a:r>
            <a:r>
              <a:rPr lang="en-US" sz="1200" b="1" i="1" dirty="0" smtClean="0">
                <a:solidFill>
                  <a:schemeClr val="tx1">
                    <a:lumMod val="75000"/>
                    <a:lumOff val="25000"/>
                  </a:schemeClr>
                </a:solidFill>
              </a:rPr>
              <a:t>Fairchild</a:t>
            </a:r>
            <a:r>
              <a:rPr lang="en-US" sz="1200" b="1" dirty="0" smtClean="0">
                <a:solidFill>
                  <a:schemeClr val="tx1">
                    <a:lumMod val="75000"/>
                    <a:lumOff val="25000"/>
                  </a:schemeClr>
                </a:solidFill>
              </a:rPr>
              <a:t>, 2018 </a:t>
            </a:r>
            <a:r>
              <a:rPr lang="en-US" sz="1200" b="1" dirty="0">
                <a:solidFill>
                  <a:schemeClr val="tx1">
                    <a:lumMod val="75000"/>
                    <a:lumOff val="25000"/>
                  </a:schemeClr>
                </a:solidFill>
              </a:rPr>
              <a:t>U.S. Dist. LEXIS 186021 (D. Del. Oct. 31, 2018</a:t>
            </a:r>
            <a:r>
              <a:rPr lang="en-US" sz="1200" b="1" dirty="0" smtClean="0">
                <a:solidFill>
                  <a:schemeClr val="tx1">
                    <a:lumMod val="75000"/>
                    <a:lumOff val="25000"/>
                  </a:schemeClr>
                </a:solidFill>
              </a:rPr>
              <a:t>)</a:t>
            </a:r>
          </a:p>
          <a:p>
            <a:pPr marL="285750" indent="-285750">
              <a:spcBef>
                <a:spcPts val="800"/>
              </a:spcBef>
              <a:buFont typeface="Arial" panose="020B0604020202020204" pitchFamily="34" charset="0"/>
              <a:buChar char="•"/>
            </a:pPr>
            <a:r>
              <a:rPr lang="en-US" sz="2200" b="1" dirty="0">
                <a:solidFill>
                  <a:schemeClr val="tx1">
                    <a:lumMod val="75000"/>
                    <a:lumOff val="25000"/>
                  </a:schemeClr>
                </a:solidFill>
              </a:rPr>
              <a:t>General knowledge of reexams or status of legal proceedings is not the same as subjective belief of </a:t>
            </a:r>
            <a:r>
              <a:rPr lang="en-US" sz="2200" b="1" dirty="0" smtClean="0">
                <a:solidFill>
                  <a:schemeClr val="tx1">
                    <a:lumMod val="75000"/>
                    <a:lumOff val="25000"/>
                  </a:schemeClr>
                </a:solidFill>
              </a:rPr>
              <a:t>invalidity/non-infringement</a:t>
            </a:r>
          </a:p>
          <a:p>
            <a:pPr algn="r"/>
            <a:r>
              <a:rPr lang="en-US" sz="1200" b="1" i="1" dirty="0" smtClean="0">
                <a:solidFill>
                  <a:schemeClr val="tx1">
                    <a:lumMod val="75000"/>
                    <a:lumOff val="25000"/>
                  </a:schemeClr>
                </a:solidFill>
              </a:rPr>
              <a:t>Power Integrations </a:t>
            </a:r>
            <a:r>
              <a:rPr lang="en-US" sz="1200" b="1" i="1" dirty="0">
                <a:solidFill>
                  <a:schemeClr val="tx1">
                    <a:lumMod val="75000"/>
                    <a:lumOff val="25000"/>
                  </a:schemeClr>
                </a:solidFill>
              </a:rPr>
              <a:t>v. </a:t>
            </a:r>
            <a:r>
              <a:rPr lang="en-US" sz="1200" b="1" i="1" dirty="0" smtClean="0">
                <a:solidFill>
                  <a:schemeClr val="tx1">
                    <a:lumMod val="75000"/>
                    <a:lumOff val="25000"/>
                  </a:schemeClr>
                </a:solidFill>
              </a:rPr>
              <a:t>Fairchild</a:t>
            </a:r>
            <a:r>
              <a:rPr lang="en-US" sz="1200" b="1" dirty="0" smtClean="0">
                <a:solidFill>
                  <a:schemeClr val="tx1">
                    <a:lumMod val="75000"/>
                    <a:lumOff val="25000"/>
                  </a:schemeClr>
                </a:solidFill>
              </a:rPr>
              <a:t>, 2018 </a:t>
            </a:r>
            <a:r>
              <a:rPr lang="en-US" sz="1200" b="1" dirty="0">
                <a:solidFill>
                  <a:schemeClr val="tx1">
                    <a:lumMod val="75000"/>
                    <a:lumOff val="25000"/>
                  </a:schemeClr>
                </a:solidFill>
              </a:rPr>
              <a:t>U.S. Dist. LEXIS 186021 (D. Del. Oct. 31, 2018) </a:t>
            </a:r>
          </a:p>
          <a:p>
            <a:pPr algn="r"/>
            <a:r>
              <a:rPr lang="en-US" sz="1200" b="1" dirty="0" smtClean="0">
                <a:solidFill>
                  <a:schemeClr val="tx1">
                    <a:lumMod val="75000"/>
                    <a:lumOff val="25000"/>
                  </a:schemeClr>
                </a:solidFill>
              </a:rPr>
              <a:t> </a:t>
            </a:r>
          </a:p>
        </p:txBody>
      </p:sp>
      <p:sp>
        <p:nvSpPr>
          <p:cNvPr id="11" name="Slide Title" descr="" title=""/>
          <p:cNvSpPr txBox="1">
            <a:spLocks/>
          </p:cNvSpPr>
          <p:nvPr/>
        </p:nvSpPr>
        <p:spPr>
          <a:xfrm>
            <a:off x="457200" y="285750"/>
            <a:ext cx="8610600" cy="446088"/>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2800" b="1" dirty="0" smtClean="0">
                <a:solidFill>
                  <a:srgbClr val="9D2235"/>
                </a:solidFill>
              </a:rPr>
              <a:t>Post-</a:t>
            </a:r>
            <a:r>
              <a:rPr lang="en-US" sz="2800" b="1" i="1" dirty="0" smtClean="0">
                <a:solidFill>
                  <a:srgbClr val="9D2235"/>
                </a:solidFill>
              </a:rPr>
              <a:t>Halo</a:t>
            </a:r>
            <a:r>
              <a:rPr lang="en-US" sz="2800" b="1" dirty="0" smtClean="0">
                <a:solidFill>
                  <a:srgbClr val="9D2235"/>
                </a:solidFill>
              </a:rPr>
              <a:t> Decisions:  Takeaways</a:t>
            </a:r>
            <a:endParaRPr lang="en-US" sz="2800" b="1" dirty="0">
              <a:solidFill>
                <a:srgbClr val="9D2235"/>
              </a:solidFill>
            </a:endParaRPr>
          </a:p>
        </p:txBody>
      </p:sp>
      <p:pic>
        <p:nvPicPr>
          <p:cNvPr id="7170" name="Picture 2"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804" y="1276351"/>
            <a:ext cx="1774996"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528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0</TotalTime>
  <Words>1282</Words>
  <Application>Microsoft Office PowerPoint</Application>
  <PresentationFormat>On-screen Show (16:9)</PresentationFormat>
  <Paragraphs>110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dc:creator>
  <cp:lastModifiedBy>
  </cp:lastModifiedBy>
  <cp:revision>1</cp:revision>
  <dcterms:created xsi:type="dcterms:W3CDTF">1900-01-01T05:00:00Z</dcterms:created>
  <dcterms:modified xsi:type="dcterms:W3CDTF">1900-01-01T05:00:00Z</dcterms:modified>
</cp:coreProperties>
</file>