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24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7B190-41D5-43A5-AEF1-310E95ABF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943E8-346F-4233-ACCD-C418A234E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89463-6B7F-4365-AAD4-E2A3C5CC4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E2D6-13E8-48FD-B1DE-55F6036E6C0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4F6B6-1FC6-4C40-A5F4-AEAB20F4C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62779-439A-4C6C-B98E-F40973F20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7B81-A60E-4014-AFF2-8C89CCB7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8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40959-7DF7-4275-A30A-47C492BA2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522828-36F3-47DE-A3A1-EE3A4A163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48BA8-5D94-4891-AA00-47BC273A0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E2D6-13E8-48FD-B1DE-55F6036E6C0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8F4B2-73EE-4D18-9E6A-A63814A5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A2E47-65C9-4BDC-9393-3D836156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7B81-A60E-4014-AFF2-8C89CCB7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6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BA6313-833D-415E-8230-939511371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3A7D4-CD1A-4BB2-9779-352692F7E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BE3FB-515D-49DF-A63C-0AE8666FF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E2D6-13E8-48FD-B1DE-55F6036E6C0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6E987-2BF5-4D1B-85BC-A5B681639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028C0-D8C2-4A7A-8E93-B365048A2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7B81-A60E-4014-AFF2-8C89CCB7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5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CA8A3-99D1-463D-A79A-83558AEA0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C34CF-019A-4014-8DCD-26B7D15CB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8E578-2253-4250-BB61-61BF2A017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E2D6-13E8-48FD-B1DE-55F6036E6C0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B7033-79F7-4938-AFBD-831E2FD2E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FA1F-A5E1-43F3-B2AD-7DED4943D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7B81-A60E-4014-AFF2-8C89CCB7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5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FCD0D-51B4-41E5-A226-638B38ED5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76973-A851-4C0C-B135-120DEAE51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4AFEB-34D6-4617-97C5-51AFE1171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E2D6-13E8-48FD-B1DE-55F6036E6C0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593BE-D2DD-4A0A-ABAC-836E90CFF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D2F39-20AD-4CB7-B310-681722C0E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7B81-A60E-4014-AFF2-8C89CCB7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B2940-BBED-439E-BCB9-1DCCA5BBA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B2154-FCAD-4816-BB7F-ED7F46B6ED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092828-4D84-492D-9B10-84FBD47A8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35776-1E28-49A2-8C12-E6B40CB3B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E2D6-13E8-48FD-B1DE-55F6036E6C0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B5C85-72F4-4356-A33E-03FBD20B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B1F4D-FD40-4974-A862-2105CF98E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7B81-A60E-4014-AFF2-8C89CCB7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7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6A21B-617A-4117-ADB4-6700DC7ED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B4871-CF78-41C1-BD1C-F02954869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24553-05FC-43C0-A22B-0918B8F97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D627E6-A989-40D4-BE8D-416551E18B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9A8238-E846-4CA8-A0BC-610C32FC57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1683E0-9694-46FB-91CF-42045146A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E2D6-13E8-48FD-B1DE-55F6036E6C0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5FA965-2D1C-4EDD-925A-F08DD9A2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ADB48E-37EC-43BB-95DA-9AA0528C8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7B81-A60E-4014-AFF2-8C89CCB7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2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B0968-C975-48E7-B63F-3B3EBF95B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F9D5A-9091-4455-8359-991A3342C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E2D6-13E8-48FD-B1DE-55F6036E6C0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D58165-C4F5-4FD6-942C-BD2BB6E4F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B562E2-BF6A-4D29-B35C-ADB58FB5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7B81-A60E-4014-AFF2-8C89CCB7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5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F50E38-41A9-48C6-9D5A-253CD4846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E2D6-13E8-48FD-B1DE-55F6036E6C0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6F4571-420E-4DB4-AD5B-B2F9815CD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5D88BA-9C6F-46AF-83EF-10B1EB451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7B81-A60E-4014-AFF2-8C89CCB7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8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35889-C45E-4900-8E7C-760C717BC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8E4C2-4D1C-44E9-B175-96241BCD9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C27783-C6B9-4060-ABDC-C16B94C59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EC26C-CD98-4FF3-9534-4948FB87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E2D6-13E8-48FD-B1DE-55F6036E6C0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36537-052A-4EA8-B150-84FDDBD94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AC8F1-58A2-431D-A1F3-1284DEAC3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7B81-A60E-4014-AFF2-8C89CCB7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8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12C3B-2394-4884-98C7-F13D6B89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40BDDF-F0E8-4151-BDE9-BEF6610BB8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24181-A6F1-4CAA-9123-1980A945A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5F393-0376-485C-AC77-F571BA105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E2D6-13E8-48FD-B1DE-55F6036E6C0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9C9E6-5E68-40D7-B253-5D77E8741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ED328-F427-42EB-8356-23D38A639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7B81-A60E-4014-AFF2-8C89CCB7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2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D513F8-EC45-4671-AFF2-A72BA3015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2CF69-82DE-4E12-8BBF-B821E7B2D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95CB9-3495-4B58-BE85-30A4A3F806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E2D6-13E8-48FD-B1DE-55F6036E6C0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599F0-6CA0-41F1-BDB8-0F6B880798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FDFE8-55F4-493A-A029-D73758B7A4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87B81-A60E-4014-AFF2-8C89CCB7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1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80D95-C2FC-4967-9947-15EEDF5DAA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Judicial Treatment </a:t>
            </a:r>
            <a:br>
              <a:rPr lang="en-US" dirty="0"/>
            </a:br>
            <a:r>
              <a:rPr lang="en-US" b="1" dirty="0"/>
              <a:t>of the Copyright Office </a:t>
            </a:r>
            <a:r>
              <a:rPr lang="en-US" b="1" i="1" dirty="0"/>
              <a:t>Compendium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97BF06-52F0-461A-8ED4-BA86046914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Shyam</a:t>
            </a:r>
            <a:r>
              <a:rPr lang="en-US" dirty="0"/>
              <a:t> </a:t>
            </a:r>
            <a:r>
              <a:rPr lang="en-US" dirty="0" err="1"/>
              <a:t>Balganesh</a:t>
            </a:r>
            <a:endParaRPr lang="en-US" dirty="0"/>
          </a:p>
          <a:p>
            <a:r>
              <a:rPr lang="en-US" sz="2000" dirty="0"/>
              <a:t>University of Pennsylvania</a:t>
            </a:r>
          </a:p>
          <a:p>
            <a:r>
              <a:rPr lang="en-US" dirty="0"/>
              <a:t>Dan L. Burk</a:t>
            </a:r>
          </a:p>
          <a:p>
            <a:r>
              <a:rPr lang="en-US" sz="2000" dirty="0"/>
              <a:t>University of California, Irvine</a:t>
            </a:r>
          </a:p>
        </p:txBody>
      </p:sp>
    </p:spTree>
    <p:extLst>
      <p:ext uri="{BB962C8B-B14F-4D97-AF65-F5344CB8AC3E}">
        <p14:creationId xmlns:p14="http://schemas.microsoft.com/office/powerpoint/2010/main" val="369186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F3906-4340-45EE-A12B-CCF836358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Judicial Review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DD0D5-DB9E-4863-A2DA-004F555FB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APA Review Standards</a:t>
            </a:r>
          </a:p>
          <a:p>
            <a:pPr lvl="1"/>
            <a:r>
              <a:rPr lang="en-US" dirty="0"/>
              <a:t>Formal or informal</a:t>
            </a:r>
          </a:p>
          <a:p>
            <a:pPr lvl="1"/>
            <a:r>
              <a:rPr lang="en-US" dirty="0"/>
              <a:t>Fact or policy</a:t>
            </a:r>
          </a:p>
          <a:p>
            <a:pPr lvl="1"/>
            <a:r>
              <a:rPr lang="en-US" dirty="0"/>
              <a:t>Arbitrary &amp; capricious</a:t>
            </a:r>
          </a:p>
          <a:p>
            <a:pPr lvl="1"/>
            <a:r>
              <a:rPr lang="en-US" dirty="0"/>
              <a:t>Supported by substantial evidence</a:t>
            </a:r>
          </a:p>
          <a:p>
            <a:r>
              <a:rPr lang="en-US" dirty="0"/>
              <a:t>Legal Interpretations</a:t>
            </a:r>
          </a:p>
          <a:p>
            <a:pPr lvl="1"/>
            <a:r>
              <a:rPr lang="en-US" i="1" dirty="0"/>
              <a:t>Skidmore</a:t>
            </a:r>
            <a:r>
              <a:rPr lang="en-US" dirty="0"/>
              <a:t> deference</a:t>
            </a:r>
          </a:p>
          <a:p>
            <a:pPr lvl="1"/>
            <a:r>
              <a:rPr lang="en-US" i="1" dirty="0"/>
              <a:t>Chevron </a:t>
            </a:r>
            <a:r>
              <a:rPr lang="en-US" dirty="0"/>
              <a:t>deference</a:t>
            </a:r>
          </a:p>
          <a:p>
            <a:r>
              <a:rPr lang="en-US" dirty="0"/>
              <a:t>Internal Rule Interpretations</a:t>
            </a:r>
          </a:p>
          <a:p>
            <a:pPr lvl="1"/>
            <a:r>
              <a:rPr lang="en-US" i="1" dirty="0"/>
              <a:t>Auer</a:t>
            </a:r>
            <a:r>
              <a:rPr lang="en-US" dirty="0"/>
              <a:t> deference</a:t>
            </a:r>
          </a:p>
        </p:txBody>
      </p:sp>
    </p:spTree>
    <p:extLst>
      <p:ext uri="{BB962C8B-B14F-4D97-AF65-F5344CB8AC3E}">
        <p14:creationId xmlns:p14="http://schemas.microsoft.com/office/powerpoint/2010/main" val="349644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A2E90-6353-401D-8AC0-6207F0458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Chevron Deference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C948B-CCD3-473D-80F2-1CAE8EB43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Zero</a:t>
            </a:r>
          </a:p>
          <a:p>
            <a:pPr lvl="1"/>
            <a:r>
              <a:rPr lang="en-US" dirty="0"/>
              <a:t>Not guidelines or opinions</a:t>
            </a:r>
          </a:p>
          <a:p>
            <a:pPr lvl="1"/>
            <a:r>
              <a:rPr lang="en-US" dirty="0"/>
              <a:t>“intended to speak with the force of law”</a:t>
            </a:r>
          </a:p>
          <a:p>
            <a:pPr lvl="1"/>
            <a:r>
              <a:rPr lang="en-US" dirty="0"/>
              <a:t>Agency characteristics</a:t>
            </a:r>
          </a:p>
          <a:p>
            <a:pPr lvl="1"/>
            <a:r>
              <a:rPr lang="en-US" dirty="0"/>
              <a:t>Too important for delegation</a:t>
            </a:r>
          </a:p>
          <a:p>
            <a:r>
              <a:rPr lang="en-US" dirty="0"/>
              <a:t>Step One </a:t>
            </a:r>
          </a:p>
          <a:p>
            <a:pPr lvl="1"/>
            <a:r>
              <a:rPr lang="en-US" dirty="0"/>
              <a:t>Statutory ambiguity or gap</a:t>
            </a:r>
          </a:p>
          <a:p>
            <a:pPr lvl="1"/>
            <a:r>
              <a:rPr lang="en-US" dirty="0"/>
              <a:t>Otherwise, follow Congressional direction</a:t>
            </a:r>
          </a:p>
          <a:p>
            <a:r>
              <a:rPr lang="en-US" dirty="0"/>
              <a:t>Step Two</a:t>
            </a:r>
          </a:p>
          <a:p>
            <a:pPr lvl="1"/>
            <a:r>
              <a:rPr lang="en-US" dirty="0"/>
              <a:t>Plausible range of interpretations</a:t>
            </a:r>
          </a:p>
        </p:txBody>
      </p:sp>
    </p:spTree>
    <p:extLst>
      <p:ext uri="{BB962C8B-B14F-4D97-AF65-F5344CB8AC3E}">
        <p14:creationId xmlns:p14="http://schemas.microsoft.com/office/powerpoint/2010/main" val="106334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42513-C367-449C-8C4F-194DB403E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Oddball Agency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2C611-60D8-43BA-AB2D-6A4DF157E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Organizational Placement</a:t>
            </a:r>
          </a:p>
          <a:p>
            <a:pPr lvl="1"/>
            <a:r>
              <a:rPr lang="en-US" dirty="0"/>
              <a:t>Legislative branch</a:t>
            </a:r>
          </a:p>
          <a:p>
            <a:pPr lvl="1"/>
            <a:r>
              <a:rPr lang="en-US" dirty="0"/>
              <a:t>APA “Agency”</a:t>
            </a:r>
          </a:p>
          <a:p>
            <a:pPr lvl="1"/>
            <a:r>
              <a:rPr lang="en-US" dirty="0"/>
              <a:t>Explicit statutory statement</a:t>
            </a:r>
          </a:p>
          <a:p>
            <a:r>
              <a:rPr lang="en-US" dirty="0"/>
              <a:t>Routes of Judicial Review</a:t>
            </a:r>
          </a:p>
          <a:p>
            <a:pPr lvl="1"/>
            <a:r>
              <a:rPr lang="en-US" dirty="0"/>
              <a:t>APA 704 Appeal</a:t>
            </a:r>
          </a:p>
          <a:p>
            <a:pPr lvl="1"/>
            <a:r>
              <a:rPr lang="en-US" dirty="0"/>
              <a:t>Infringement action</a:t>
            </a:r>
          </a:p>
          <a:p>
            <a:pPr lvl="1"/>
            <a:r>
              <a:rPr lang="en-US" dirty="0"/>
              <a:t>Permissive impleader</a:t>
            </a:r>
          </a:p>
          <a:p>
            <a:pPr lvl="1"/>
            <a:r>
              <a:rPr lang="en-US" dirty="0"/>
              <a:t>Remand for reconsideration</a:t>
            </a:r>
          </a:p>
          <a:p>
            <a:r>
              <a:rPr lang="en-US" dirty="0"/>
              <a:t>Disparate </a:t>
            </a:r>
            <a:r>
              <a:rPr lang="en-US"/>
              <a:t>Judicial Treatment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1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B0D01-1A3E-4DD7-B913-DB0409FB1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Copyright Office Compendium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3846C-13A3-4247-A773-3258D98F0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Compilation of Policies and Procedures</a:t>
            </a:r>
          </a:p>
          <a:p>
            <a:pPr lvl="1"/>
            <a:r>
              <a:rPr lang="en-US" dirty="0"/>
              <a:t>Registration and recordation</a:t>
            </a:r>
          </a:p>
          <a:p>
            <a:r>
              <a:rPr lang="en-US" i="1" dirty="0"/>
              <a:t>Skidmore </a:t>
            </a:r>
            <a:r>
              <a:rPr lang="en-US" dirty="0"/>
              <a:t>Deference</a:t>
            </a:r>
          </a:p>
          <a:p>
            <a:pPr lvl="1"/>
            <a:r>
              <a:rPr lang="en-US" dirty="0"/>
              <a:t>Supreme Court in </a:t>
            </a:r>
            <a:r>
              <a:rPr lang="en-US" i="1" dirty="0"/>
              <a:t>Mead</a:t>
            </a:r>
          </a:p>
          <a:p>
            <a:pPr lvl="1"/>
            <a:r>
              <a:rPr lang="en-US" dirty="0"/>
              <a:t>Agency manuals, guidelines</a:t>
            </a:r>
          </a:p>
          <a:p>
            <a:r>
              <a:rPr lang="en-US" dirty="0"/>
              <a:t>Polyglot Deference</a:t>
            </a:r>
          </a:p>
          <a:p>
            <a:pPr lvl="1"/>
            <a:r>
              <a:rPr lang="en-US" dirty="0"/>
              <a:t>Different bases</a:t>
            </a:r>
          </a:p>
          <a:p>
            <a:pPr lvl="1"/>
            <a:r>
              <a:rPr lang="en-US" dirty="0"/>
              <a:t>Differing origins</a:t>
            </a:r>
          </a:p>
          <a:p>
            <a:pPr lvl="1"/>
            <a:r>
              <a:rPr lang="en-US" dirty="0"/>
              <a:t>Differing standards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4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023B6-DCFC-4C51-8310-45F1A1E7C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Differing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A5251-DFBE-45D9-98E9-147C7A3DF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Book of Photography</a:t>
            </a:r>
          </a:p>
          <a:p>
            <a:pPr lvl="1"/>
            <a:r>
              <a:rPr lang="en-US" dirty="0"/>
              <a:t>Visual arts category</a:t>
            </a:r>
          </a:p>
          <a:p>
            <a:r>
              <a:rPr lang="en-US" dirty="0"/>
              <a:t>Originality</a:t>
            </a:r>
          </a:p>
          <a:p>
            <a:pPr lvl="1"/>
            <a:r>
              <a:rPr lang="en-US" dirty="0"/>
              <a:t>Refusal of “An application for a song naming the Holy Spirit as the author of the work.”</a:t>
            </a:r>
          </a:p>
          <a:p>
            <a:pPr lvl="1"/>
            <a:r>
              <a:rPr lang="en-US" dirty="0"/>
              <a:t>Statutory directive</a:t>
            </a:r>
          </a:p>
          <a:p>
            <a:pPr lvl="1"/>
            <a:r>
              <a:rPr lang="en-US" dirty="0"/>
              <a:t>Statutory interpretation</a:t>
            </a:r>
          </a:p>
          <a:p>
            <a:pPr lvl="1"/>
            <a:r>
              <a:rPr lang="en-US" dirty="0"/>
              <a:t>Agency competence</a:t>
            </a:r>
          </a:p>
          <a:p>
            <a:r>
              <a:rPr lang="en-US" dirty="0"/>
              <a:t>Fact/Law Distinction</a:t>
            </a:r>
          </a:p>
        </p:txBody>
      </p:sp>
    </p:spTree>
    <p:extLst>
      <p:ext uri="{BB962C8B-B14F-4D97-AF65-F5344CB8AC3E}">
        <p14:creationId xmlns:p14="http://schemas.microsoft.com/office/powerpoint/2010/main" val="349038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55944B-F8E8-431A-A275-49D497EA92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FD5DFD4-2D1D-474D-B6E4-4B77D83032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Questions Welcome</a:t>
            </a:r>
          </a:p>
        </p:txBody>
      </p:sp>
    </p:spTree>
    <p:extLst>
      <p:ext uri="{BB962C8B-B14F-4D97-AF65-F5344CB8AC3E}">
        <p14:creationId xmlns:p14="http://schemas.microsoft.com/office/powerpoint/2010/main" val="112187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188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Judicial Treatment  of the Copyright Office Compendium</vt:lpstr>
      <vt:lpstr>Judicial Review Standards</vt:lpstr>
      <vt:lpstr>Chevron Deference</vt:lpstr>
      <vt:lpstr>Oddball Agency</vt:lpstr>
      <vt:lpstr>Copyright Office Compendium</vt:lpstr>
      <vt:lpstr>Differing Standards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Judicial Treatment  of the Copyright Office Compendium</dc:title>
  <dc:creator>DLB</dc:creator>
  <cp:lastModifiedBy>DLB</cp:lastModifiedBy>
  <cp:revision>8</cp:revision>
  <dcterms:created xsi:type="dcterms:W3CDTF">2018-04-13T04:04:49Z</dcterms:created>
  <dcterms:modified xsi:type="dcterms:W3CDTF">2018-04-13T05:30:47Z</dcterms:modified>
</cp:coreProperties>
</file>