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6" r:id="rId2"/>
    <p:sldId id="261" r:id="rId3"/>
    <p:sldId id="262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-153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62F01-C513-0E4F-BBF9-FD0652DC28D9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411B0-E15E-134D-BEBC-45C3D3E7D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88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337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1915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606583"/>
            <a:ext cx="2133600" cy="251417"/>
          </a:xfrm>
        </p:spPr>
        <p:txBody>
          <a:bodyPr/>
          <a:lstStyle>
            <a:lvl1pPr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B8672867-4B84-3044-819A-BDD5809F0F3B}" type="datetimeFigureOut">
              <a:rPr lang="en-US" smtClean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606583"/>
            <a:ext cx="2895600" cy="2514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606583"/>
            <a:ext cx="2133600" cy="2514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6A5241-12CB-C64D-AE38-6540AC6C6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27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0328"/>
            <a:ext cx="8229600" cy="108730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23703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606582"/>
            <a:ext cx="2133600" cy="2514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672867-4B84-3044-819A-BDD5809F0F3B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606582"/>
            <a:ext cx="2895600" cy="25141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606582"/>
            <a:ext cx="2133600" cy="25141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6A5241-12CB-C64D-AE38-6540AC6C6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5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0" cap="all"/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606582"/>
            <a:ext cx="2133600" cy="2514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672867-4B84-3044-819A-BDD5809F0F3B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606582"/>
            <a:ext cx="2895600" cy="2514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606582"/>
            <a:ext cx="2133600" cy="2514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6A5241-12CB-C64D-AE38-6540AC6C6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67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7670"/>
            <a:ext cx="8229600" cy="10799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45725"/>
          </a:xfrm>
        </p:spPr>
        <p:txBody>
          <a:bodyPr/>
          <a:lstStyle>
            <a:lvl1pPr>
              <a:defRPr sz="2800"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45725"/>
          </a:xfrm>
        </p:spPr>
        <p:txBody>
          <a:bodyPr/>
          <a:lstStyle>
            <a:lvl1pPr>
              <a:defRPr sz="2800"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606583"/>
            <a:ext cx="2133600" cy="2514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672867-4B84-3044-819A-BDD5809F0F3B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606583"/>
            <a:ext cx="2895600" cy="2514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606583"/>
            <a:ext cx="2133600" cy="2514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6A5241-12CB-C64D-AE38-6540AC6C6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718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66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2963"/>
          </a:xfr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3682962"/>
          </a:xfrm>
        </p:spPr>
        <p:txBody>
          <a:bodyPr/>
          <a:lstStyle>
            <a:lvl1pPr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606582"/>
            <a:ext cx="2133600" cy="2514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672867-4B84-3044-819A-BDD5809F0F3B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606582"/>
            <a:ext cx="2895600" cy="2514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606582"/>
            <a:ext cx="2133600" cy="2514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6A5241-12CB-C64D-AE38-6540AC6C6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378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1573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606584"/>
            <a:ext cx="2133600" cy="25437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672867-4B84-3044-819A-BDD5809F0F3B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606584"/>
            <a:ext cx="2895600" cy="25437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606584"/>
            <a:ext cx="2133600" cy="25437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6A5241-12CB-C64D-AE38-6540AC6C6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573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606582"/>
            <a:ext cx="2133600" cy="2514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672867-4B84-3044-819A-BDD5809F0F3B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606582"/>
            <a:ext cx="2895600" cy="2514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606582"/>
            <a:ext cx="2133600" cy="2514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6A5241-12CB-C64D-AE38-6540AC6C6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64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3734"/>
            <a:ext cx="3008313" cy="103136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03735"/>
            <a:ext cx="5111750" cy="5476124"/>
          </a:xfrm>
        </p:spPr>
        <p:txBody>
          <a:bodyPr/>
          <a:lstStyle>
            <a:lvl1pPr>
              <a:defRPr sz="3200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099"/>
            <a:ext cx="3008313" cy="4444760"/>
          </a:xfrm>
        </p:spPr>
        <p:txBody>
          <a:bodyPr/>
          <a:lstStyle>
            <a:lvl1pPr marL="0" indent="0">
              <a:buNone/>
              <a:defRPr sz="140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606582"/>
            <a:ext cx="2133600" cy="2514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672867-4B84-3044-819A-BDD5809F0F3B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606582"/>
            <a:ext cx="2895600" cy="2514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606582"/>
            <a:ext cx="2133600" cy="2514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6A5241-12CB-C64D-AE38-6540AC6C6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41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606582"/>
            <a:ext cx="2133600" cy="2514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672867-4B84-3044-819A-BDD5809F0F3B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606582"/>
            <a:ext cx="2895600" cy="2514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606582"/>
            <a:ext cx="2133600" cy="25141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6A5241-12CB-C64D-AE38-6540AC6C64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2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72867-4B84-3044-819A-BDD5809F0F3B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A5241-12CB-C64D-AE38-6540AC6C648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aroon-body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95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362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cs typeface="Frutiger LT Std 55 Roman"/>
              </a:rPr>
              <a:t>The Non-Doctrine of Redundancy: Contextual Data</a:t>
            </a:r>
            <a:endParaRPr lang="en-US" sz="3600" b="1" dirty="0">
              <a:solidFill>
                <a:schemeClr val="bg1"/>
              </a:solidFill>
              <a:cs typeface="Frutiger LT Std 55 Roman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597864"/>
            <a:ext cx="7772400" cy="2697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solidFill>
                  <a:schemeClr val="bg1"/>
                </a:solidFill>
                <a:cs typeface="Frutiger LT Std 55 Roman"/>
              </a:rPr>
              <a:t>Saurabh Vishnubhakat</a:t>
            </a:r>
          </a:p>
          <a:p>
            <a:r>
              <a:rPr lang="en-US" sz="2400" dirty="0" smtClean="0">
                <a:solidFill>
                  <a:schemeClr val="bg1"/>
                </a:solidFill>
                <a:cs typeface="Frutiger LT Std 55 Roman"/>
              </a:rPr>
              <a:t>Associate Professor of Law</a:t>
            </a:r>
          </a:p>
          <a:p>
            <a:r>
              <a:rPr lang="en-US" sz="2400" dirty="0" smtClean="0">
                <a:solidFill>
                  <a:schemeClr val="bg1"/>
                </a:solidFill>
                <a:cs typeface="Frutiger LT Std 55 Roman"/>
              </a:rPr>
              <a:t>Associate Professor of Engineering</a:t>
            </a:r>
          </a:p>
          <a:p>
            <a:endParaRPr lang="en-US" sz="2400" dirty="0" smtClean="0">
              <a:solidFill>
                <a:schemeClr val="bg1"/>
              </a:solidFill>
              <a:cs typeface="Frutiger LT Std 55 Roman"/>
            </a:endParaRPr>
          </a:p>
          <a:p>
            <a:r>
              <a:rPr lang="en-US" sz="2400" dirty="0" smtClean="0">
                <a:solidFill>
                  <a:schemeClr val="bg1"/>
                </a:solidFill>
                <a:cs typeface="Frutiger LT Std 55 Roman"/>
              </a:rPr>
              <a:t>22nd Annual BCLT &amp; BTLJ  Symposium</a:t>
            </a:r>
          </a:p>
          <a:p>
            <a:r>
              <a:rPr lang="en-US" sz="2400" dirty="0" smtClean="0">
                <a:solidFill>
                  <a:schemeClr val="bg1"/>
                </a:solidFill>
                <a:cs typeface="Frutiger LT Std 55 Roman"/>
              </a:rPr>
              <a:t>The Administrative Law of Intellectual Property</a:t>
            </a:r>
            <a:endParaRPr lang="en-US" sz="2400" dirty="0">
              <a:solidFill>
                <a:schemeClr val="bg1"/>
              </a:solidFill>
              <a:cs typeface="Frutiger LT Std 55 Roman"/>
            </a:endParaRPr>
          </a:p>
        </p:txBody>
      </p:sp>
    </p:spTree>
    <p:extLst>
      <p:ext uri="{BB962C8B-B14F-4D97-AF65-F5344CB8AC3E}">
        <p14:creationId xmlns:p14="http://schemas.microsoft.com/office/powerpoint/2010/main" val="422062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Redundancy Grounds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22" y="1600200"/>
            <a:ext cx="8222355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225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in </a:t>
            </a:r>
            <a:r>
              <a:rPr lang="en-US" i="1" dirty="0" smtClean="0"/>
              <a:t>Inter Partes</a:t>
            </a:r>
            <a:r>
              <a:rPr lang="en-US" dirty="0" smtClean="0"/>
              <a:t> Review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22" y="1600200"/>
            <a:ext cx="8222355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2503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2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AMU Palette">
      <a:dk1>
        <a:srgbClr val="332C2C"/>
      </a:dk1>
      <a:lt1>
        <a:sysClr val="window" lastClr="FFFFFF"/>
      </a:lt1>
      <a:dk2>
        <a:srgbClr val="565252"/>
      </a:dk2>
      <a:lt2>
        <a:srgbClr val="D9D9D9"/>
      </a:lt2>
      <a:accent1>
        <a:srgbClr val="500000"/>
      </a:accent1>
      <a:accent2>
        <a:srgbClr val="1D3362"/>
      </a:accent2>
      <a:accent3>
        <a:srgbClr val="FFFFFF"/>
      </a:accent3>
      <a:accent4>
        <a:srgbClr val="D0D0D0"/>
      </a:accent4>
      <a:accent5>
        <a:srgbClr val="444040"/>
      </a:accent5>
      <a:accent6>
        <a:srgbClr val="000000"/>
      </a:accent6>
      <a:hlink>
        <a:srgbClr val="500000"/>
      </a:hlink>
      <a:folHlink>
        <a:srgbClr val="B0AFAF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38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Non-Doctrine of Redundancy: Contextual Data</vt:lpstr>
      <vt:lpstr>Use of Redundancy Grounds</vt:lpstr>
      <vt:lpstr>Use in Inter Partes Review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2012-12-04T20:42:30Z</dcterms:created>
  <dcterms:modified xsi:type="dcterms:W3CDTF">2018-04-12T20:59:15Z</dcterms:modified>
</cp:coreProperties>
</file>