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UJR\Google%20Drive%20New\@Research\@Papers\Copyright%20Rulemaking\Copyright%20Act%20Chart\Copyright%20Act%20Word%20Coun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UJR\Google%20Drive%20New\@Research\@Papers\Copyright%20Rulemaking\Copyright%20Act%20Chart\Copyright%20Act%20Word%20Cou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UJR\Google%20Drive%20New\@Research\@Papers\Copyright%20Rulemaking\Copyright%20Act%20Chart\Copyright%20Act%20Word%20Coun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17 USC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17 USC Words</c:v>
                </c:pt>
              </c:strCache>
            </c:strRef>
          </c:tx>
          <c:spPr>
            <a:ln w="34925" cap="rnd">
              <a:solidFill>
                <a:schemeClr val="dk1">
                  <a:tint val="885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dk1">
                      <a:tint val="88500"/>
                      <a:shade val="51000"/>
                      <a:satMod val="130000"/>
                    </a:schemeClr>
                  </a:gs>
                  <a:gs pos="80000">
                    <a:schemeClr val="dk1">
                      <a:tint val="88500"/>
                      <a:shade val="93000"/>
                      <a:satMod val="130000"/>
                    </a:schemeClr>
                  </a:gs>
                  <a:gs pos="100000">
                    <a:schemeClr val="dk1">
                      <a:tint val="885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dk1">
                    <a:tint val="88500"/>
                  </a:schemeClr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Sheet1!$A$4:$A$24</c:f>
              <c:numCache>
                <c:formatCode>General</c:formatCode>
                <c:ptCount val="21"/>
                <c:pt idx="0">
                  <c:v>1790</c:v>
                </c:pt>
                <c:pt idx="1">
                  <c:v>1831</c:v>
                </c:pt>
                <c:pt idx="2">
                  <c:v>1909</c:v>
                </c:pt>
                <c:pt idx="3">
                  <c:v>1938</c:v>
                </c:pt>
                <c:pt idx="4">
                  <c:v>1949</c:v>
                </c:pt>
                <c:pt idx="5">
                  <c:v>1960</c:v>
                </c:pt>
                <c:pt idx="6">
                  <c:v>1967</c:v>
                </c:pt>
                <c:pt idx="7">
                  <c:v>1977</c:v>
                </c:pt>
                <c:pt idx="8">
                  <c:v>1976</c:v>
                </c:pt>
                <c:pt idx="9">
                  <c:v>1978</c:v>
                </c:pt>
                <c:pt idx="10">
                  <c:v>1985</c:v>
                </c:pt>
                <c:pt idx="11">
                  <c:v>1989</c:v>
                </c:pt>
                <c:pt idx="12">
                  <c:v>1993</c:v>
                </c:pt>
                <c:pt idx="13">
                  <c:v>1994</c:v>
                </c:pt>
                <c:pt idx="14">
                  <c:v>1996</c:v>
                </c:pt>
                <c:pt idx="15">
                  <c:v>1999</c:v>
                </c:pt>
                <c:pt idx="16">
                  <c:v>2000</c:v>
                </c:pt>
                <c:pt idx="17">
                  <c:v>2004</c:v>
                </c:pt>
                <c:pt idx="18">
                  <c:v>2005</c:v>
                </c:pt>
                <c:pt idx="19">
                  <c:v>2010</c:v>
                </c:pt>
                <c:pt idx="20">
                  <c:v>2016</c:v>
                </c:pt>
              </c:numCache>
            </c:numRef>
          </c:xVal>
          <c:yVal>
            <c:numRef>
              <c:f>Sheet1!$B$4:$B$24</c:f>
              <c:numCache>
                <c:formatCode>General</c:formatCode>
                <c:ptCount val="21"/>
                <c:pt idx="0">
                  <c:v>1305</c:v>
                </c:pt>
                <c:pt idx="1">
                  <c:v>2286</c:v>
                </c:pt>
                <c:pt idx="2">
                  <c:v>10932</c:v>
                </c:pt>
                <c:pt idx="8">
                  <c:v>10942</c:v>
                </c:pt>
                <c:pt idx="9">
                  <c:v>30465</c:v>
                </c:pt>
                <c:pt idx="13">
                  <c:v>52592</c:v>
                </c:pt>
                <c:pt idx="16">
                  <c:v>83995</c:v>
                </c:pt>
                <c:pt idx="20">
                  <c:v>97768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89F-4ED3-9B2F-70414BF68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110720"/>
        <c:axId val="100113024"/>
      </c:scatterChart>
      <c:valAx>
        <c:axId val="100110720"/>
        <c:scaling>
          <c:orientation val="minMax"/>
          <c:max val="2025"/>
          <c:min val="177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13024"/>
        <c:crosses val="autoZero"/>
        <c:crossBetween val="midCat"/>
        <c:minorUnit val="25"/>
      </c:valAx>
      <c:valAx>
        <c:axId val="100113024"/>
        <c:scaling>
          <c:orientation val="minMax"/>
          <c:max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Approx. Total Words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10720"/>
        <c:crosses val="autoZero"/>
        <c:crossBetween val="midCat"/>
        <c:minorUnit val="1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586257989812603"/>
          <c:y val="0.92662062791428601"/>
          <c:w val="0.24014563123517865"/>
          <c:h val="5.6961199948612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17 USC and 27 CFR 200/300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43995865726916"/>
          <c:y val="0.10131560825233386"/>
          <c:w val="0.77374480953420122"/>
          <c:h val="0.688199547351834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17 USC Words</c:v>
                </c:pt>
              </c:strCache>
            </c:strRef>
          </c:tx>
          <c:spPr>
            <a:ln w="3492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solidFill>
                <a:schemeClr val="tx1">
                  <a:lumMod val="65000"/>
                  <a:lumOff val="35000"/>
                </a:schemeClr>
              </a:solidFill>
              <a:ln w="9525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Sheet1!$A$4:$A$24</c:f>
              <c:numCache>
                <c:formatCode>General</c:formatCode>
                <c:ptCount val="21"/>
                <c:pt idx="0">
                  <c:v>1790</c:v>
                </c:pt>
                <c:pt idx="1">
                  <c:v>1831</c:v>
                </c:pt>
                <c:pt idx="2">
                  <c:v>1909</c:v>
                </c:pt>
                <c:pt idx="3">
                  <c:v>1938</c:v>
                </c:pt>
                <c:pt idx="4">
                  <c:v>1949</c:v>
                </c:pt>
                <c:pt idx="5">
                  <c:v>1960</c:v>
                </c:pt>
                <c:pt idx="6">
                  <c:v>1967</c:v>
                </c:pt>
                <c:pt idx="7">
                  <c:v>1977</c:v>
                </c:pt>
                <c:pt idx="8">
                  <c:v>1976</c:v>
                </c:pt>
                <c:pt idx="9">
                  <c:v>1978</c:v>
                </c:pt>
                <c:pt idx="10">
                  <c:v>1985</c:v>
                </c:pt>
                <c:pt idx="11">
                  <c:v>1989</c:v>
                </c:pt>
                <c:pt idx="12">
                  <c:v>1993</c:v>
                </c:pt>
                <c:pt idx="13">
                  <c:v>1994</c:v>
                </c:pt>
                <c:pt idx="14">
                  <c:v>1996</c:v>
                </c:pt>
                <c:pt idx="15">
                  <c:v>1999</c:v>
                </c:pt>
                <c:pt idx="16">
                  <c:v>2000</c:v>
                </c:pt>
                <c:pt idx="17">
                  <c:v>2004</c:v>
                </c:pt>
                <c:pt idx="18">
                  <c:v>2005</c:v>
                </c:pt>
                <c:pt idx="19">
                  <c:v>2010</c:v>
                </c:pt>
                <c:pt idx="20">
                  <c:v>2016</c:v>
                </c:pt>
              </c:numCache>
            </c:numRef>
          </c:xVal>
          <c:yVal>
            <c:numRef>
              <c:f>Sheet1!$B$4:$B$24</c:f>
              <c:numCache>
                <c:formatCode>General</c:formatCode>
                <c:ptCount val="21"/>
                <c:pt idx="0">
                  <c:v>1305</c:v>
                </c:pt>
                <c:pt idx="1">
                  <c:v>2286</c:v>
                </c:pt>
                <c:pt idx="2">
                  <c:v>10932</c:v>
                </c:pt>
                <c:pt idx="8">
                  <c:v>10942</c:v>
                </c:pt>
                <c:pt idx="9">
                  <c:v>30465</c:v>
                </c:pt>
                <c:pt idx="13">
                  <c:v>52592</c:v>
                </c:pt>
                <c:pt idx="16">
                  <c:v>83995</c:v>
                </c:pt>
                <c:pt idx="20">
                  <c:v>97768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2BA-434E-84D5-A4815279BB9E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37 CFR 200/300 Words</c:v>
                </c:pt>
              </c:strCache>
            </c:strRef>
          </c:tx>
          <c:spPr>
            <a:ln w="34925" cap="rnd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solidFill>
                <a:schemeClr val="bg1">
                  <a:lumMod val="65000"/>
                </a:schemeClr>
              </a:solidFill>
              <a:ln w="9525" cap="rnd">
                <a:solidFill>
                  <a:schemeClr val="bg1">
                    <a:lumMod val="65000"/>
                  </a:schemeClr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Sheet1!$A$4:$A$24</c:f>
              <c:numCache>
                <c:formatCode>General</c:formatCode>
                <c:ptCount val="21"/>
                <c:pt idx="0">
                  <c:v>1790</c:v>
                </c:pt>
                <c:pt idx="1">
                  <c:v>1831</c:v>
                </c:pt>
                <c:pt idx="2">
                  <c:v>1909</c:v>
                </c:pt>
                <c:pt idx="3">
                  <c:v>1938</c:v>
                </c:pt>
                <c:pt idx="4">
                  <c:v>1949</c:v>
                </c:pt>
                <c:pt idx="5">
                  <c:v>1960</c:v>
                </c:pt>
                <c:pt idx="6">
                  <c:v>1967</c:v>
                </c:pt>
                <c:pt idx="7">
                  <c:v>1977</c:v>
                </c:pt>
                <c:pt idx="8">
                  <c:v>1976</c:v>
                </c:pt>
                <c:pt idx="9">
                  <c:v>1978</c:v>
                </c:pt>
                <c:pt idx="10">
                  <c:v>1985</c:v>
                </c:pt>
                <c:pt idx="11">
                  <c:v>1989</c:v>
                </c:pt>
                <c:pt idx="12">
                  <c:v>1993</c:v>
                </c:pt>
                <c:pt idx="13">
                  <c:v>1994</c:v>
                </c:pt>
                <c:pt idx="14">
                  <c:v>1996</c:v>
                </c:pt>
                <c:pt idx="15">
                  <c:v>1999</c:v>
                </c:pt>
                <c:pt idx="16">
                  <c:v>2000</c:v>
                </c:pt>
                <c:pt idx="17">
                  <c:v>2004</c:v>
                </c:pt>
                <c:pt idx="18">
                  <c:v>2005</c:v>
                </c:pt>
                <c:pt idx="19">
                  <c:v>2010</c:v>
                </c:pt>
                <c:pt idx="20">
                  <c:v>2016</c:v>
                </c:pt>
              </c:numCache>
            </c:numRef>
          </c:xVal>
          <c:yVal>
            <c:numRef>
              <c:f>Sheet1!$C$4:$C$24</c:f>
              <c:numCache>
                <c:formatCode>General</c:formatCode>
                <c:ptCount val="21"/>
                <c:pt idx="3">
                  <c:v>6597</c:v>
                </c:pt>
                <c:pt idx="4">
                  <c:v>2466</c:v>
                </c:pt>
                <c:pt idx="5">
                  <c:v>10250</c:v>
                </c:pt>
                <c:pt idx="6">
                  <c:v>6005</c:v>
                </c:pt>
                <c:pt idx="7">
                  <c:v>8520</c:v>
                </c:pt>
                <c:pt idx="9">
                  <c:v>39789</c:v>
                </c:pt>
                <c:pt idx="10">
                  <c:v>74373</c:v>
                </c:pt>
                <c:pt idx="11">
                  <c:v>78169</c:v>
                </c:pt>
                <c:pt idx="12">
                  <c:v>96977</c:v>
                </c:pt>
                <c:pt idx="14">
                  <c:v>101115</c:v>
                </c:pt>
                <c:pt idx="15">
                  <c:v>114523</c:v>
                </c:pt>
                <c:pt idx="17">
                  <c:v>129331</c:v>
                </c:pt>
                <c:pt idx="18">
                  <c:v>156304</c:v>
                </c:pt>
                <c:pt idx="19">
                  <c:v>198361</c:v>
                </c:pt>
                <c:pt idx="20">
                  <c:v>216192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2BA-434E-84D5-A4815279B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812096"/>
        <c:axId val="100253056"/>
      </c:scatterChart>
      <c:valAx>
        <c:axId val="99812096"/>
        <c:scaling>
          <c:orientation val="minMax"/>
          <c:max val="2025"/>
          <c:min val="177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253056"/>
        <c:crosses val="autoZero"/>
        <c:crossBetween val="midCat"/>
      </c:valAx>
      <c:valAx>
        <c:axId val="10025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Approx. Total Words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812096"/>
        <c:crosses val="autoZero"/>
        <c:crossBetween val="midCat"/>
        <c:majorUnit val="25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43202779070059"/>
          <c:y val="0.90897165605634023"/>
          <c:w val="0.54919480601339077"/>
          <c:h val="5.88595778333010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Words in 37 CFR 200 &amp; 300 (2016)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Sheet1!$I$167</c:f>
              <c:strCache>
                <c:ptCount val="1"/>
                <c:pt idx="0">
                  <c:v>Words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E9-4FB2-9DF5-1D70A7942C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E9-4FB2-9DF5-1D70A7942C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E9-4FB2-9DF5-1D70A7942C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E9-4FB2-9DF5-1D70A7942C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2E9-4FB2-9DF5-1D70A7942C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Sheet1!$H$168:$H$172</c:f>
              <c:strCache>
                <c:ptCount val="5"/>
                <c:pt idx="0">
                  <c:v>Statutory Licenses</c:v>
                </c:pt>
                <c:pt idx="1">
                  <c:v>Registration</c:v>
                </c:pt>
                <c:pt idx="2">
                  <c:v>Administrative</c:v>
                </c:pt>
                <c:pt idx="3">
                  <c:v>Exceptions</c:v>
                </c:pt>
                <c:pt idx="4">
                  <c:v>Substantive Rulemaking</c:v>
                </c:pt>
              </c:strCache>
            </c:strRef>
          </c:cat>
          <c:val>
            <c:numRef>
              <c:f>Sheet1!$J$168:$J$172</c:f>
              <c:numCache>
                <c:formatCode>0%</c:formatCode>
                <c:ptCount val="5"/>
                <c:pt idx="0">
                  <c:v>0.64433466548253404</c:v>
                </c:pt>
                <c:pt idx="1">
                  <c:v>0.27791500148016579</c:v>
                </c:pt>
                <c:pt idx="2">
                  <c:v>4.408581261101243E-2</c:v>
                </c:pt>
                <c:pt idx="3">
                  <c:v>2.142077412670219E-2</c:v>
                </c:pt>
                <c:pt idx="4">
                  <c:v>1.2243746299585554E-2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2E9-4FB2-9DF5-1D70A7942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3123422375291"/>
          <c:y val="0.36523809704875737"/>
          <c:w val="0.29324352225647943"/>
          <c:h val="0.331126852239452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0.1521</cdr:x>
      <cdr:y>0.73776</cdr:y>
    </cdr:from>
    <cdr:to>
      <cdr:x>0.22891</cdr:x>
      <cdr:y>0.77133</cdr:y>
    </cdr:to>
    <cdr:sp macro="" textlink="">
      <cdr:nvSpPr>
        <cdr:cNvPr id="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36323" y="4565435"/>
          <a:ext cx="624402" cy="207749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1790 Act</a:t>
          </a:r>
        </a:p>
      </cdr:txBody>
    </cdr:sp>
  </cdr:relSizeAnchor>
  <cdr:relSizeAnchor xmlns:cdr="http://schemas.openxmlformats.org/drawingml/2006/chartDrawing">
    <cdr:from>
      <cdr:x>0.54139</cdr:x>
      <cdr:y>0.67196</cdr:y>
    </cdr:from>
    <cdr:to>
      <cdr:x>0.61821</cdr:x>
      <cdr:y>0.70554</cdr:y>
    </cdr:to>
    <cdr:sp macro="" textlink="">
      <cdr:nvSpPr>
        <cdr:cNvPr id="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00688" y="4158295"/>
          <a:ext cx="624402" cy="207749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1909 Act</a:t>
          </a:r>
        </a:p>
      </cdr:txBody>
    </cdr:sp>
  </cdr:relSizeAnchor>
  <cdr:relSizeAnchor xmlns:cdr="http://schemas.openxmlformats.org/drawingml/2006/chartDrawing">
    <cdr:from>
      <cdr:x>0.28253</cdr:x>
      <cdr:y>0.72755</cdr:y>
    </cdr:from>
    <cdr:to>
      <cdr:x>0.36855</cdr:x>
      <cdr:y>0.76112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96555" y="4502272"/>
          <a:ext cx="699211" cy="207749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miter lim="800000"/>
          <a:headEnd/>
          <a:tailEnd/>
        </a:ln>
      </cdr:spPr>
      <cdr:txBody>
        <a:bodyPr xmlns:a="http://schemas.openxmlformats.org/drawingml/2006/main" wrap="squar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1831 Act</a:t>
          </a:r>
        </a:p>
      </cdr:txBody>
    </cdr:sp>
  </cdr:relSizeAnchor>
  <cdr:relSizeAnchor xmlns:cdr="http://schemas.openxmlformats.org/drawingml/2006/chartDrawing">
    <cdr:from>
      <cdr:x>0.70568</cdr:x>
      <cdr:y>0.57392</cdr:y>
    </cdr:from>
    <cdr:to>
      <cdr:x>0.78964</cdr:x>
      <cdr:y>0.60749</cdr:y>
    </cdr:to>
    <cdr:sp macro="" textlink="">
      <cdr:nvSpPr>
        <cdr:cNvPr id="5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36073" y="3551569"/>
          <a:ext cx="682536" cy="207749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miter lim="800000"/>
          <a:headEnd/>
          <a:tailEnd/>
        </a:ln>
      </cdr:spPr>
      <cdr:txBody>
        <a:bodyPr xmlns:a="http://schemas.openxmlformats.org/drawingml/2006/main" wrap="squar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1976 Act</a:t>
          </a:r>
        </a:p>
      </cdr:txBody>
    </cdr:sp>
  </cdr:relSizeAnchor>
  <cdr:relSizeAnchor xmlns:cdr="http://schemas.openxmlformats.org/drawingml/2006/chartDrawing">
    <cdr:from>
      <cdr:x>0.64882</cdr:x>
      <cdr:y>0.52624</cdr:y>
    </cdr:from>
    <cdr:to>
      <cdr:x>0.80964</cdr:x>
      <cdr:y>0.55981</cdr:y>
    </cdr:to>
    <cdr:sp macro="" textlink="">
      <cdr:nvSpPr>
        <cdr:cNvPr id="7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73889" y="3256487"/>
          <a:ext cx="1307281" cy="207749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Semiconductor Act</a:t>
          </a:r>
        </a:p>
      </cdr:txBody>
    </cdr:sp>
  </cdr:relSizeAnchor>
  <cdr:relSizeAnchor xmlns:cdr="http://schemas.openxmlformats.org/drawingml/2006/chartDrawing">
    <cdr:from>
      <cdr:x>0.71066</cdr:x>
      <cdr:y>0.47877</cdr:y>
    </cdr:from>
    <cdr:to>
      <cdr:x>0.81912</cdr:x>
      <cdr:y>0.52122</cdr:y>
    </cdr:to>
    <cdr:sp macro="" textlink="">
      <cdr:nvSpPr>
        <cdr:cNvPr id="8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76564" y="2962786"/>
          <a:ext cx="881615" cy="262692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Satellite </a:t>
          </a:r>
          <a:r>
            <a:rPr lang="en-US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Act </a:t>
          </a:r>
          <a:endParaRPr lang="en-US" sz="12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0.75774</cdr:x>
      <cdr:y>0.32407</cdr:y>
    </cdr:from>
    <cdr:to>
      <cdr:x>0.8387</cdr:x>
      <cdr:y>0.35764</cdr:y>
    </cdr:to>
    <cdr:sp macro="" textlink="">
      <cdr:nvSpPr>
        <cdr:cNvPr id="9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59280" y="2005424"/>
          <a:ext cx="658065" cy="207749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DPRSRA</a:t>
          </a:r>
        </a:p>
      </cdr:txBody>
    </cdr:sp>
  </cdr:relSizeAnchor>
  <cdr:relSizeAnchor xmlns:cdr="http://schemas.openxmlformats.org/drawingml/2006/chartDrawing">
    <cdr:from>
      <cdr:x>0.70016</cdr:x>
      <cdr:y>0.27874</cdr:y>
    </cdr:from>
    <cdr:to>
      <cdr:x>0.86</cdr:x>
      <cdr:y>0.31231</cdr:y>
    </cdr:to>
    <cdr:sp macro="" textlink="">
      <cdr:nvSpPr>
        <cdr:cNvPr id="10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91220" y="1724901"/>
          <a:ext cx="1299266" cy="207749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DMCA / </a:t>
          </a:r>
          <a:r>
            <a:rPr lang="en-US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Boat Hulls</a:t>
          </a:r>
          <a:endParaRPr lang="en-US" sz="12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0.78393</cdr:x>
      <cdr:y>0.43129</cdr:y>
    </cdr:from>
    <cdr:to>
      <cdr:x>0.83866</cdr:x>
      <cdr:y>0.46486</cdr:y>
    </cdr:to>
    <cdr:sp macro="" textlink="">
      <cdr:nvSpPr>
        <cdr:cNvPr id="1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72145" y="2668923"/>
          <a:ext cx="444865" cy="207749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AHRA</a:t>
          </a:r>
        </a:p>
      </cdr:txBody>
    </cdr:sp>
  </cdr:relSizeAnchor>
  <cdr:relSizeAnchor xmlns:cdr="http://schemas.openxmlformats.org/drawingml/2006/chartDrawing">
    <cdr:from>
      <cdr:x>0.73826</cdr:x>
      <cdr:y>0.232</cdr:y>
    </cdr:from>
    <cdr:to>
      <cdr:x>0.8695</cdr:x>
      <cdr:y>0.26564</cdr:y>
    </cdr:to>
    <cdr:sp macro="" textlink="">
      <cdr:nvSpPr>
        <cdr:cNvPr id="11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00916" y="1435664"/>
          <a:ext cx="1066782" cy="208173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Satellite Act 2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6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7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5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7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7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2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1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6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8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5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64E34-FA2B-4E0A-9B9B-42AEC770685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D68F-A755-4824-979E-BD1D6F6C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6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Copyright Rulemaking: </a:t>
            </a:r>
            <a:br>
              <a:rPr lang="en-US" dirty="0" smtClean="0"/>
            </a:br>
            <a:r>
              <a:rPr lang="en-US" dirty="0" smtClean="0"/>
              <a:t>Past as Prologue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Prof. Joseph P. Liu</a:t>
            </a:r>
          </a:p>
          <a:p>
            <a:r>
              <a:rPr lang="en-US" dirty="0" smtClean="0"/>
              <a:t>Boston College Law school</a:t>
            </a:r>
          </a:p>
          <a:p>
            <a:r>
              <a:rPr lang="en-US" dirty="0" smtClean="0"/>
              <a:t>The Administrative Law of Intellectual Property</a:t>
            </a:r>
          </a:p>
          <a:p>
            <a:r>
              <a:rPr lang="en-US" dirty="0" smtClean="0"/>
              <a:t>U.C. Berkeley Law School | April 12,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4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064093"/>
              </p:ext>
            </p:extLst>
          </p:nvPr>
        </p:nvGraphicFramePr>
        <p:xfrm>
          <a:off x="1849627" y="399245"/>
          <a:ext cx="8128476" cy="6188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214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494844"/>
              </p:ext>
            </p:extLst>
          </p:nvPr>
        </p:nvGraphicFramePr>
        <p:xfrm>
          <a:off x="1841679" y="528033"/>
          <a:ext cx="8550774" cy="609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97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029362"/>
              </p:ext>
            </p:extLst>
          </p:nvPr>
        </p:nvGraphicFramePr>
        <p:xfrm>
          <a:off x="847858" y="666481"/>
          <a:ext cx="9643057" cy="578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16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Copyright Rulemaking:  Past as Prologue</vt:lpstr>
      <vt:lpstr>PowerPoint Presentation</vt:lpstr>
      <vt:lpstr>PowerPoint Presentation</vt:lpstr>
      <vt:lpstr>PowerPoint Presentation</vt:lpstr>
    </vt:vector>
  </TitlesOfParts>
  <Company>Boston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Rulemaking:  Past as Prologue</dc:title>
  <dc:creator>Joseph Liu</dc:creator>
  <cp:lastModifiedBy>Richard Paul Fisk, MA</cp:lastModifiedBy>
  <cp:revision>11</cp:revision>
  <dcterms:created xsi:type="dcterms:W3CDTF">2018-04-09T20:36:29Z</dcterms:created>
  <dcterms:modified xsi:type="dcterms:W3CDTF">2018-04-12T00:50:28Z</dcterms:modified>
</cp:coreProperties>
</file>